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59" r:id="rId5"/>
    <p:sldId id="294" r:id="rId6"/>
    <p:sldId id="260" r:id="rId7"/>
    <p:sldId id="266" r:id="rId8"/>
    <p:sldId id="277" r:id="rId9"/>
    <p:sldId id="278" r:id="rId10"/>
    <p:sldId id="279" r:id="rId11"/>
    <p:sldId id="295" r:id="rId12"/>
    <p:sldId id="275" r:id="rId13"/>
    <p:sldId id="276" r:id="rId14"/>
    <p:sldId id="270" r:id="rId15"/>
    <p:sldId id="272" r:id="rId16"/>
    <p:sldId id="273" r:id="rId17"/>
    <p:sldId id="274" r:id="rId18"/>
    <p:sldId id="271" r:id="rId19"/>
    <p:sldId id="285" r:id="rId20"/>
    <p:sldId id="286" r:id="rId21"/>
    <p:sldId id="296" r:id="rId22"/>
    <p:sldId id="291" r:id="rId23"/>
    <p:sldId id="292" r:id="rId24"/>
    <p:sldId id="293" r:id="rId25"/>
    <p:sldId id="267" r:id="rId26"/>
    <p:sldId id="280" r:id="rId27"/>
    <p:sldId id="281" r:id="rId28"/>
    <p:sldId id="282" r:id="rId29"/>
    <p:sldId id="284" r:id="rId30"/>
    <p:sldId id="28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5" autoAdjust="0"/>
    <p:restoredTop sz="94660"/>
  </p:normalViewPr>
  <p:slideViewPr>
    <p:cSldViewPr snapToGrid="0">
      <p:cViewPr varScale="1">
        <p:scale>
          <a:sx n="99" d="100"/>
          <a:sy n="99" d="100"/>
        </p:scale>
        <p:origin x="51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1-25T15:34:47.429"/>
    </inkml:context>
    <inkml:brush xml:id="br0">
      <inkml:brushProperty name="width" value="0.05" units="cm"/>
      <inkml:brushProperty name="height" value="0.05" units="cm"/>
      <inkml:brushProperty name="ignorePressure" value="1"/>
    </inkml:brush>
  </inkml:definitions>
  <inkml:trace contextRef="#ctx0" brushRef="#br0">1490 3561,'18'23,"11"11,4 19,-2 5,6 20,2 0,-1 2,-3 0,-7-4,-9 3,-2-3,-5 9,-4-1,1-16,-1-9,-1-24,-3-27,3-29,0-20,-1-7,-1-5,-2 3,3 9,1 2,-1 0,-2 1,-1 3,-1 2,3 8,6 7,1 2,2 0,0-2,2-3,-3-2,-2-2,0 8,4 16,3 13,0 8,-5 11,-4 9,-3 6,-3 5,-2 3,-1 14,0 6,-1-6,0-10,1-10,4-22,6-30,11-41,10-31,10-16,2-6,-2-1,-3 9,-4 9,-2 10,-3 13,-6 11,-3 9,0 16,2 16,-4 18,-4 12,-5 10,-4 9,-3 7,-1 3,-2 2,0 5,0-3,0-2,1-6,0-7,4-19,11-23,16-61,13-44,7-21,0-4,0 12,-4 12,-10 20,-11 33,-6 30,-6 24,-5 21,0 29,-2 20,-1 6,-2 5,2-3,1-2,-1-4,-1-1,-2 0,-2 3,0 6,4 21,1 7,4-6,0-12,-1-16,-3-16,3-19,9-30,1-29,2-22,2-17,1-12,7 1,-3-1,-2 7,0 0,0 2,-5 6,-1 13,-4 10,-5 13,1 21,-3 13,-1 9,-4 19,-1 6,3 5,0-4,-1 5,-1-3,-1-2,-1 1,-1 0,3-13,7-36,0-32,4-19,3-16,-1-5,-3 4,-5 0,-3 6,2 10,-1 8,3 2,5 8,-1 5,2 7,3 11,3 13,-3 9,-4 11,-5 8,1 6,-2 1,7-1,0-2,-2-4,-3 3,0 4,3-4,0-4,1-7,4-8,2-11,-2-11,-5-9,-4-6,1 0,-2-1,-3-1,3-6,4-7,0-6,-2-1,-3 2,1 4,5-1,-1 2,2 6,-2 5,-7 5,-9 7,-14 6,-3-1,-3 1,-3 2,-5 1,-2 2,-1 1,2 1,2-4,0-2,2 0,1-2,0-2,1 3,-1 1,1 2,-1-7,1-2,-1-3,0 1,-4-2,3-2,1 2,6 0,2 2,-1-1,4-2,-1 2,-2 4,-1-1,1-2,1 0,-3 0,-1 1,3-1,0 2,-1-2,-2-2,-2-3,-5-3,-3 3,-1 4,6 1,3 3,0 3,1 4,-1 2,-1 2,0 0,-2-3,1-1,4-5,1 0,-5 2,-6 1,-4 3,-4 1,1 2,1 1,-5-4,-1-2,-6 1,0 0,1 2,-2 2,5 0,4 0,-3 1,0 0,5 1,3-1,4 0,3 0,2 0,-3 0,-1 0,0 0,2 0,0-4,2-2,0 0,1 1,1 2,-1 1,5-4,6-14,2-13,-3-14,-1-14,-4-4,-1 3,2 4,5 7,6 7,4 8,7 13,9 20,7 16,5 9,3 11,2-1,1-1,-4-1,-6-2,-2-5,1-6,2-7,-2-13,1-7,-3-11,0-15,-2-6,2-5,-3 1,7-6,4 3,-2 3,-4 7,-6 4,1 4,2 3,0 10,0 27,4 25,-2 12,-3 7,-4-2,-4 1,-2-5,2-10,10-24,2-20,3-18,-2-13,1-5,1-4,6 1,9-5,2 1,-5 5,-8 15,-8 17,-7 19,-5 14,-2 26,-3 14,-1 6,5 6,2-6,0 1,-1-7,-2-10,0-8,4-11,5-11,1-14,3-12,8-14,13-13,11-10,23-20,19-9,12-5,8 0,-7 6,-6 4,-15 15,-13 11,-12 12,-17 21,-14 16,-8 38,-6 21,-5 8,-3 0,-3-3,-1-10,0-6,-1-8,1-8,1-1,-5-3,-2 2,1-16,6-24,8-25,15-32,9-19,8-5,2 7,-7 11,-8 22,-10 46,-7 30,-6 20,-3 14,-6 27,-3 12,-4 10,0-5,1-13,4-18,2-18,2-16,7-23,11-31,7-13,6-13,6-4,2-1,-1 7,-1 3,-2 3,2 6,1 6,-7 10,-7 10,-7 13,-7 8,-4 9,-2 2,2 0,6-12,15-14,13-19,4-12,9-8,14-12,5-1,-4 8,-9 8,-10 9,-12 11,-12 11,-9 14,-8 11,-4 11,-3 20,0 3,-5 1,-1-7,0-10,-2-17,0-33,2-16</inkml:trace>
  <inkml:trace contextRef="#ctx0" brushRef="#br0" timeOffset="1922.3713">1918 1529,'-5'-5,"-6"-10,0-12,0-10,-6-22,-5-15,-3-3,-2-2,3 2,7 6,5 6,5 10,4 4,2 7,2 6,0-4,0 1,0 2,0-5,4 0,1-2,5 3,4 8,0 2,2 1,12 2,0-4,1 5,4 3,0 0,0 1,-2 4,-2 6,-6 1,-2 3,-1 3,1 3,1 3,2 1,0 1,1 0,-4 6,-1 0,-4 5,-6 5,-3 13,0 10,-1 4,-1 8,-2 5,-1 1,-2 0,-1 0,0 4,-5 9,-6 3,-1-3,1-8,3-11,3-9,-3-2,0 0,-2 3,-1 4,-2-3,1-3,2-5,3 1,-1-6,-1 1,3 0,-3-2,0 0,2-2,1 4,3-8,1-26,2-14</inkml:trace>
  <inkml:trace contextRef="#ctx0" brushRef="#br0" timeOffset="6033.4544">2105 807,'0'4,"-5"12,-1 6,-4 14,-1 5,2 0,-2-2,0-4,3-2,2-3,3-2,1-1,6-5,7-7,5-10,1-14,2-16,2-26,-3-14,-3-8,-6 2,-3 10,-3 10,-3 9,-4 12,-8 11,-5 9,-5 6,2 13,-1 9,-1 11,3 5,1 15,2 3,5-2,4-5,3-6,3-5,5-8,7-4,6-6,10-5,4-14,1-11,-4-13,-3-9,0-9,-1-20,0-7,-3 4,-6 9,-5 10,-5 8,-7 12,-8 11,-16 8,-13 10,-4 6,-4 10,2 12,3 6,5 10,9 7,4 0,2 4,4-2,6-2,5-4,3-6,3-5,5-9,8-9,5-8,5-5,8-3,3-3,5-10,0-12,-1-16,-7-10,-4-2,-7-9,-6-1,-5 7,-5 8,-7 11,-7 12,-6 10,-6 7,-2 4,-2 3,-1 6,-1 6,1 10,5 10,2 4,-1 10,5 10,4 9,4-2,5-8,6-13,9-9,6-11,5-4,3-6,2-5,1-3,0-4,5-1,-4-5,-2-7,-1-10,0-14,0-7,-5-9,-6-5,-5-15,-4-1,-9 9,-11 14,-9 16,-5 14,-2 10,-15 16,-3 11,-3 13,-2 14,-1 9,8 8,8 9,11 1,9-3,8-3,10-14,10-19,8-19,0-18,-2-11,0-9,-2 1</inkml:trace>
  <inkml:trace contextRef="#ctx0" brushRef="#br0" timeOffset="3922.0272">3495 1823,'0'-5,"-4"-1,-2-4,0-10,-8-19,-6-8,-4-19,-3-6,-1-1,0 3,4 4,6 5,3 3,-2-11,2-3,4 2,4 3,3 9,2 5,1 3,2 5,-1 1,10-6,8-3,4-2,0 4,-5 6,-1 7,3 4,1 4,2 7,3-2,0-1,7 4,-4 1,-1 5,-1-1,0 4,-1 3,1 4,1 2,-1 3,0 1,1 0,0 1,0 0,-1-1,-3 5,-7 11,-6 6,1 5,-3 2,-2 5,-2 2,-2 3,-1 5,-1 3,0-1,-1 0,1 2,0 1,-5 2,-1-3,0-6,-3 0,-1 11,-2 4,0-1,3 2,-3-3,-2-3,-5 0,-3-6,2 0,-4 0,1 2,5-3,6-4,4-5,0-4,-4-3,0-1,2-2,4 0,1 0,3 0,1-18,1-24,-4-23,-2-23,1-1</inkml:trace>
  <inkml:trace contextRef="#ctx0" brushRef="#br0" timeOffset="8272.5973">3736 887,'0'-4,"0"-7,0-5,-5-5,-5 1,-7 4,-4 5,-3 9,-2 4,-2 12,0 7,5 5,1 7,1 3,3 8,4 2,6-3,3-4,3-4,7-3,6-8,1-2,4-2,4-3,2-5,3-4,1-4,1-12,-5-8,-5-11,-1-6,-4-10,-4-3,-2-7,-4-4,-1-1,-1 5,0 2,-6 1,-10 8,-6 12,-10 11,-3 9,-5 6,-5 12,1 10,3 7,9 7,9 3,5 6,5 3,0 5,3 6,2 0,3 12,3 0,5-7,3-10,9-8,7-11,9-7,7-3,8-4,8-6,14-5,0-2,-7-8,-10-11,-13-9,-13-4,-11-6,-8-7,-4-10,-8 4,-7 5,-2 5,-7 9,-8 10,-5 7,0 6,-4 3,-4 3,-3 1,5 4,1 6,3 1,7 3,5 8,1 8,6 9,5 6,10-6,5-4,7-8,6-10,10-13,5-11,3-10,3-25,2-19,-2-9,-3-2,-6-2,-8 6,-8 1,-5 2,-4 7,-2 9,-5 12,-8 13,-4 9,-1 12,-1 6,-2 15,-2 10,3 8,0 12,-1 19,3 8,5 0,4-5,9-9,8-12,13-13,6-14,4-11,1-8,-5-9,-7-8,-3-16,-3-13,-5-3,-4 1,-2 3,-3 4,-4 8,-8 9,-5 8,-5 5,2 9,4 8,9 2,1-1,-2-7,-1-4</inkml:trace>
  <inkml:trace contextRef="#ctx0" brushRef="#br0" timeOffset="14354.8016">4270 2010,'5'-4,"6"-7,5-1,0-3,3-8,6-5,4-6,6-12,-3-2,11-25,3-8,3-1,-3 5,-4 11,-10 8,0 9,-2 8,-6 7,2-4,2-6,-1 6,-3 4,-7 3,-1 7,0 8,3 2,3 3,2 4,1 7,1 9,-4 7,-5 14,-6 7,-5 6,-3 5,-7 8,-7-6,-2-2,-3-9,1-2,-2-3,3-3,-2-2,-1-1,-4-1,-7 8,-3 4,4 3,2-1,0-2,5-3,1-9,4 1,-1 0,4 5,-2-4,11-7,15-6,15-7,16-9,5-9,13-8,1-1,-1-1,-7 1,-8 5,-7 4,-10 9,-10 8,-9 7,-5 7,-4 3,-7 2,-6 1,-7-4,1-2,-1-4,-7-1,1 1,-4 2,-20 7,-11 3,5 2,3-1,5-5,7-3,9-1,7 1,1-4,6 4,1-1,12-6,25 0,13-3,6-3,9 0,6-1,3 3,-5 3,-1 0,-6 1,-1-1,10 5,4 8,-3 5,-1 0,-7 0,-11-1,-7-2,-4-6,-6 2,-12 1,-21-3,-12-7,-16-6,-5-4,-9 0,-8 0,-3-2,1 3,2 0,-1-1,-14-2,4-2,8-1,12-1,10-1,8 0,10 4,19 6,15 6,15 5,13 3,9 2,6 6,13 16,9 8,10 23,1 6,-11-2,-12-1,-8-1,-8-6,-11-1,-8 0,-8 1,-7-3,-10-14,-9-16,-9-16,-5-12,-4-9,-6-9,-3-5,5-4,-1-6,-6-3,1-3,0-1,8-2,-2 1,1 3,4 3,16 13,10 13,9 10,7 7,6 4,3 16,1 10,-3 5,-6 2,-1 5,0 0,-2 4,1 2,2 5,3 34,-3 12,-4-1,0-2,-2-8,-3-18,1-15,-1-17,-11-27,-5-24,-11-18,-7-17,2-8,-1-8,0-5,-2 5,5-4,1 1,-1 4,4 4,4 4,0 3,2 3,3 14,3 14,2 25,2 13,1 8,0 6,1 3,-1 1,1-5,-1-2,1-5,-1 4,0-2,0-5,0-5,0-4,0-3,-5-6,-1-4,-4 5,-6-3,-3-4,-4-15,2-16,0-12,4-5,0-7,-2-6,3-10,-1-22,3-9,-1-2,2 3,3 7,4 8,-2 10,0 6,-3 8,1 2,1-1,-1-21,0-3,-2 0,0 7,-2 4,2 8,2 7,4 6,-3 9,-4 5,-8 0,-15 1,-1-2,1 3,2 5,7 0,4-2,0 2,5-2,-3-2,-4 2,-1-6,-2-3,5 2</inkml:trace>
  <inkml:trace contextRef="#ctx0" brushRef="#br0" timeOffset="18304.8906">1062 1609,'0'-5,"0"-10,-9-16,-12-13,-7-7,-8-4,-7-11,-5-8,-8-10,0 1,-3 1,-10-14,2 6,9 18,13 16,10 18,11 25,9 28,8 20,5 14,2 7,2 8,0 3,0 2,0 0,-1 1,4-2,6 14,1-1,3-11,-1-12,-3-25,-3-24,-4-16,-1-13,-2-7,-1-8,-1-2,1-5,8 14,8 13,1 12,3 12,6 18,4 13,1 14,9 11,20 31,5 3,-4-5,-8-10,-9-19,-11-17,-8-11,-2-12,-11-11,-15-7,-13-5,-8-3,-8-1,-9 0,-1 0,1-5,-1 0,3-4,-7-9,-4-1,6-2,2-1,3 3,4 6,3 4,3 5,2 4,-9 1,-7 2,-1 0,12 0,16-1,11 6,19 0,17 9,25 16,13 6,4 3,-6-2,-15-3,-11-7,-9-4,-4-6,-8-1,-2 1,0-3,-3 0,-8-1,-11 0,-8-1,-12 1,-6-2,-21 2,-15-1,-6-4,-4-2,-2 1,2 0,5 3,6 4,9 0,6-3,10 1,31-2,21-2,36 1,28 4,19 4,12 3,-3-1,-2 0,1 1,-4 2,-5 1,-14-3,-7-1,-20-4,-29 0,-22-2,-26-4,-22 0,-26 14,-10 10,-5 5,4 0,7-2,6-3,12-7,10 1,10-5,6-1,8 0,5-3,4-2,6 3,-1 1,2 6,2 4,2 0,10-4,15-7,11-8,10-4,3-5,2-7,-2-3,-4 0,-1 1,-1 2,-8-4,-5-4,-2-1,-1-2,1 1,-4 8,-15 14,-12 9,-10 17,-6 11,-5 7,-5 8,-3 8,1-4,2 2,-8 12,4 2,8-9,8-6,9-11,15-13,11-15,9-16,4-9,7-10,2-3,-1-5,4-3,3-8,0 2,-8-1,-5 6,-7 1,-3 4,-5 0,-4-2,0 3,-2-1,-6-3,-4-2,-1 3</inkml:trace>
  <inkml:trace contextRef="#ctx0" brushRef="#br0" timeOffset="22738.5304">2025 5459,'-5'0,"-1"5,-4 1,-1 4,-3 10,-3 5,-4 9,2 2,0 0,3-2,4-2,4-2,4-1,2-2,1 5,-3 0,-1 0,0-1,1-1,1-1,2-2,-5-4,-5-7,-14-1,-8-4,-3-3,1-3,1 2,-2 4,-5 6,-4-2,-3 3,-8 2,-21 7,-11-1,-5-1,0 0,3 1,2 0,-1 0,0 5,6-3,4-1,2 3,9 1,11 1,12-6,13-3,7 0,4-5,5 0,5 1,10-3,13-4,14-4,17-3,14-3,11-1,3-11,-1-7,10-11,5-4,-8-2,-7 1,-7 1,-9 1,-1-2,1-6,-6 5,-5 2,-6 4,-9 10,-14 8,-14 11,-11 14,-9 9,-5 9,-3 9,-2 1,1-2,0 2,0 6,1 0,1 5,0 2,5 2,1 3,-5 11,3 1,0-11,4-12,5-10,15-16,20-22,11-19,10-17,1-11,-1-12,-4-5,-3-2,-4 2,-2-2,-1-1,3-10,1-7,0 1,-6 11,-7 7,-7 10,-1 19,-2 20,-3 16,-2 13,-2 13,-2 6,0 6,0 1,-1 12,1 1,0-3,-1-7,1-6,0 0,0 2,0 0,0 1,0-2,0-2,5-8,5-13,2-19,-1-13,-4-9,3-4,0-6,1-3,1 2,-4 2,3 2,-1-3,-2-8,-3-7,-1-3,-3 2,4 19,1 20,0 16,-2 12,-1 8,-1 5,3 5,1 3,0-1,3-2,0 2,3 0,4 3,4-1,-1 2,4-5,0-5,-1-2,-3-2,-1-5,1-2,2-3,-2-10,-5-10,0-10,-3-10,-3-11,-2-4,-3-4,-2 0,-1 3,0 4,4-1,1 1,0 3,0 1,-2 3,-1 10,-1 13,4 7,1 9,-1 7,4 0,5-3,0 2,2-3,-2 1,2-1,2-4,-2 2,1-1,-2-7,-4-9,-4-16,-3-14,-2-6,-1-4,-2-4,1 3,-1 4,0 0,1 4,-1 3,1 3,0 4,0 1,0 1,0 1,0-1,5 1,5 0,2 0,3-1,-1 1,-3-1,-3 0,6 5,1-3,2-2,-2-1,-3-5,1 4,-3-3,3 0,-1-4,-3-1,-3 2,2 7,0 8</inkml:trace>
  <inkml:trace contextRef="#ctx0" brushRef="#br0" timeOffset="27202.0641">2720 5539,'-5'5,"-1"5,-4 7,-5 8,-5 10,1 3,0 5,3-1,3-3,1-4,1-2,-1-4,1-1,-3 4,-2-5,-4 4,2 0,4-1,4 0,4-1,-2-6,1-1,1-1,-2-4,-1 1,7-4,7-4,8-4,7-11,3-15,8-17,3-11,0-12,-1 5,-7 2,-6 6,-4 7,1 5,-2 4,0 7,2 8,-1 11,1 16,-3 10,-3 6,-4 4,-3 9,-2 3,-2 8,0 4,-1 1,1 2,-1 8,0 2,1-2,0-6,0-10,0-9,0-6,0-15,4-23,2-16,5-19,0-7,2-10,4-4,0 3,-4 7,5-3,8 0,6 3,-4 5,-2 7,-5 4,-2 8,-4 12,-5 14,-3 11,-4 7,3 15,0 11,3 6,5 22,5 13,8 18,4 1,1-9,-4-10,-3-17,-6-15,-5-7,-6-3,-4-4,-3-14,-1-20,-1-20,0-27,0-18,0-6,0 6,1 2,0 2,-1 7,1 1,1 5,-1 0,4 7,7 15,1 14,-2 14,-2 9,2 2,-1 7,3 4,-1 1,-2-1,2 1,3-2,5 3,2 2,4-1,5 3,12 4,-1 1,-3-8,-9-4,-3-2,-8-12,-5-11,-11-12,-9-13,-9-8,-6-4,1-9,0-11,2-2,1 9,3 8,0 10,2 5,13 11,6 13,11 5,3 7,2 6,7 3,-2 4,0-4,-1 0,9-4,7-6,-2 1,4-3,0-2,6-4,-5 4,-7-1,-4-1,-8-7,-9-16,-12-14,-11-7,-4-1,-6-4,-4 7,-3-1,-3 6,8 9,12 8,11 6,9 5,12 2,6 2,10 1,4-1,-7-4,-14-2,-11-4,-13-2,-16-2,-23-5,-5-2,-1-4,4 3,-1 5,2 5,8 0,4-3,3 2,0 2,-4-2,-3 2,0 2,1 2,0 3,2 1,0 2,1 0,0 0,0 1,5-5,6-7,1 0,-1-13,2-11,-1-4,2-1,3-1,3-9,3 1,2-1,2 3,0-8,1 1,-1 5,1 6,-28 1,-9 8</inkml:trace>
  <inkml:trace contextRef="#ctx0" brushRef="#br0" timeOffset="29089.452">394 6609,'-9'0,"-8"0,-5 0,-4 0,-6 0,-2 0,4 4,3 2,6 5,2 4,0 0,3 2,4 3,4 2,4 2,2 2,2 0,0 1,6-4,0-2,1 1,7-5,2 1,2-4,-1 1,0-2,2 1,3-2,-3-7,-4-5</inkml:trace>
  <inkml:trace contextRef="#ctx0" brushRef="#br0" timeOffset="30721.7904">1009 7170,'-5'0,"-6"0,-5 0,-5 5,1 5,5 7,3 4,6 3,2 7,3 2,1 1,0-1,1-2,5-6,5-8,1-1,3 0,4-1,3-5,2-3,-3-12,-4-6</inkml:trace>
  <inkml:trace contextRef="#ctx0" brushRef="#br0" timeOffset="31632.3604">1463 6903,'5'0,"5"0,7 0,-1 4,-2 7,0 1,-1 7,1 6,-2 2,-3 2,-2 0,-4 0,-1 0,-1-2,-2 1,1-1,-1-9,1-13,-1-11,1-9,0-3</inkml:trace>
  <inkml:trace contextRef="#ctx0" brushRef="#br0" timeOffset="32521.2001">1704 6796,'4'0,"7"0,1 4,3 3,-1 3,1 10,8 10,0 5,-4 1,-6-2,-4-1,-5-2,-2-2,-1-10,-2-18,0-17,0-7</inkml:trace>
  <inkml:trace contextRef="#ctx0" brushRef="#br0" timeOffset="33185.7192">1918 6475,'4'0,"7"0,1 5,3 1,-1 4,-3 10,1 1,3 2,0 1,-4 1,-3-7,-3-13,-3-6</inkml:trace>
  <inkml:trace contextRef="#ctx0" brushRef="#br0" timeOffset="34769.9635">5019 5459,'5'0,"5"0,2 5,-2 5,-2 7,-2 4,-3 3,-2 2,0 2,-1 4,-1 2,1 0,-1-2,1-2,0-1,0-1,0-1,-1 0,1 0,1-15,-1-12,0-8</inkml:trace>
  <inkml:trace contextRef="#ctx0" brushRef="#br0" timeOffset="35953.2441">5260 5112,'0'4,"4"2,7 4,1 6,-2 8,3 0,-2 6,-2 6,-3 2,-2-1,-2-2,-2 1,0 1,0-3,-1-2,1-2,-1-2,1-1,0 0,-5-5,-1-2,-4-4,-1 0,-2-3,-5-4,-2 1,1-5,4-13,5-5</inkml:trace>
  <inkml:trace contextRef="#ctx0" brushRef="#br0" timeOffset="37137.6175">5393 3962,'5'0,"1"13,4 10,1 5,3-2,3 3,-1 2,-3 9,-4 11,-3 6,-3-1,-2-7,-1-7,-1-5,0-6,-4-7,-6-17,-1-9</inkml:trace>
  <inkml:trace contextRef="#ctx0" brushRef="#br0" timeOffset="38289.3004">5206 2037,'9'-18,"3"-11,5-5,2-1,0 1,0 6,2 8,-3 7</inkml:trace>
  <inkml:trace contextRef="#ctx0" brushRef="#br0" timeOffset="40369.5104">1650 486,'-4'0,"-2"5,-5 1,1 4,1 5,2 5,2 3,12-2,9-5,6-9,-1-11,-4-9,-4-7,-10 0,-9 3,-9 5,-1 13,2 16,12 5,11-1,9-5,1-9,-3-10,-3-10,-10-2,-4 6,-3 4</inkml:trace>
  <inkml:trace contextRef="#ctx0" brushRef="#br0" timeOffset="41120.6606">1891 219,'-5'0,"-5"0,-2 4,2 7,2 5,7 1,8-4,8-3,6-3,3-4,-2-6,-4-11,-6-9,-5-5,-3-1,-3 3</inkml:trace>
  <inkml:trace contextRef="#ctx0" brushRef="#br0" timeOffset="41368.5937">1811 85,'-5'0,"-5"0,-2 5,6 1,4-1</inkml:trace>
  <inkml:trace contextRef="#ctx0" brushRef="#br0" timeOffset="42553.2317">2158 32,'5'0,"1"4,0 7,-2 5,4 0,5-2,4-4,5-3,2-4,2-1,-3-7,-6-6,-6-6,-9-4,-9 0,-9 5,-5 5,-5 4,8 3,11 3,6 1</inkml:trace>
  <inkml:trace contextRef="#ctx0" brushRef="#br0" timeOffset="43321.5415">2506 406,'-5'0,"-5"0,-2 9,1 8,8 0,8-2,4-8,0-10,-2-9,-1-3</inkml:trace>
  <inkml:trace contextRef="#ctx0" brushRef="#br0" timeOffset="48552.6688">2640 2117,'-5'0,"-6"-5,-5-1,-5 1,-3-9,-3-1,0 1,-1 4,0 3,0 2,-4-1,-1-1,0 2,2 1,1 1,1 1,1 2,1 0,0 0,6-4,-4-2,-2 0,-1 2,0 1,0 1,1 1,-10 0,-2 1,0 0,3 1,3-1,2 5,2 1,6 4,7 5,2 5,2 3,5 3,7-4,3-1,2 1,5 1,4-3,1-1,2-3,2-1,3-1,2 0,2-2,1-3,0-3,0-2,5-2,5 2,2 2,-1-1,-3 0,-3-3,-2 0,-2-1,8-1,3 0,-2 0,-1-1,-3 1,-3 0,-1 0,-2 0,0 0,0-5,-1-1,0 0,0 2,-4-4,-1 0,0-3,1-1,1 3,2 3,1 2,0 1,5-2,2-1,4-4,1 0,-2 1,-2 3,2 2,-1 1,-2 2,-1 1,2 0,1 1,-2-1,-2 1,4-1,-1 0,-1 0,-1 0,-2 0,-2 0,0 0,-2 0,1 0,-1 0,-4 5,-6 5,-6 7,-4 4,-4 3,-1 2,-2 2,-5-5,-1-1,-4-5,-5-4,0-1,-1-2,-3-3,3 2,-2 0,0-3,-3-1,-2-2,-1-1,3 3,2 1,-2-1,0 0,-2-2,-1-2,-1 0,4-5,2-2,-2 0,0 1,3-3,0 0,-1 1,3-3,-5 0,1-2,0 1,-1-3,3-3,1 1,-2-1,3-2,-1 1,4 1,3-3,-1 3,-2 0,1-3,-3 3,-2 4,2 0,-2 2,-1 3,-3 3,-1 2,2-3,1 0,-1 0,3 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1-25T15:36:20.045"/>
    </inkml:context>
    <inkml:brush xml:id="br0">
      <inkml:brushProperty name="width" value="0.2" units="cm"/>
      <inkml:brushProperty name="height" value="0.2" units="cm"/>
      <inkml:brushProperty name="color" value="#FFFFFF"/>
      <inkml:brushProperty name="ignorePressure" value="1"/>
    </inkml:brush>
  </inkml:definitions>
  <inkml:trace contextRef="#ctx0" brushRef="#br0">0 1,'0'4,"0"2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1-25T15:36:20.541"/>
    </inkml:context>
    <inkml:brush xml:id="br0">
      <inkml:brushProperty name="width" value="0.2" units="cm"/>
      <inkml:brushProperty name="height" value="0.2" units="cm"/>
      <inkml:brushProperty name="color" value="#FFFFFF"/>
      <inkml:brushProperty name="ignorePressure" value="1"/>
    </inkml:brush>
  </inkml:definitions>
  <inkml:trace contextRef="#ctx0" brushRef="#br0">11 0,'-4'0,"-2"0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1-25T15:35:57.062"/>
    </inkml:context>
    <inkml:brush xml:id="br0">
      <inkml:brushProperty name="width" value="0.2" units="cm"/>
      <inkml:brushProperty name="height" value="0.2" units="cm"/>
      <inkml:brushProperty name="color" value="#FFFFFF"/>
      <inkml:brushProperty name="ignorePressure" value="1"/>
    </inkml:brush>
  </inkml:definitions>
  <inkml:trace contextRef="#ctx0" brushRef="#br0">1185 642,'0'-5,"5"-10,1-7,0-5,-2-6,0-8,-7 0,-2 2,-5 2,-5 4,0-2,-3 5,3-1,-1 4,2 3,3 0,0 4,-4 7,2-1,-3 4,-2 2,-3 3,-7 3,-3-4,-6 0,-1 1,-3 1,-3 1,-13-3,-10-6,-8 0,5 2,0 2,4-1,3 0,-1 2,6 2,8 2,8 10,7 5,9 4,9 4,8 3,4 3,5 1,1 5,0 1,1 1,0-2,-1 3,0 4,-1 6,0 12,0 2,5 4,5-9,2-9,-2-7,-2-6,2-3,4-8,4-2,3 0,3 2,-2 1,-1-3,0 1,2-5,6-3,2-5,1-3,-1-2,4 2,0 2,3-1,0-1,3-2,-2 0,-2-1,-3-1,-3 0,-3 0,0-1,-1 1,-1 0,0 0,0 0,1 0,-1-5,0-1,1-4,0-1,-5-2,-1 0,-5-2,0 2,2-2,-3-2,-3-4,1 3,2 3,-1 1,1-3,4 3,-3-2,-3-3,-4-2,-4-2,-2-2,-2-1,-2-1,1 0,-6 4,-5 7,-6 5,-4 5,-4-1,-1 0,-2 2,0 2,0 1,-4 1,-1 0,0 1,1 1,2-1,1 0,1 0,1 0,1 1,4 3,6 7,6 5,4 5,4 3,2 3,5-4,2-1,5 0,4-4,4-4,4-6,-3 2,0-2,0-2,2-2,2-1,-4-7,-6-6,-5-7,-4-4,-8-4,-8 3,-7 5,5 5,3 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1-25T15:35:59.710"/>
    </inkml:context>
    <inkml:brush xml:id="br0">
      <inkml:brushProperty name="width" value="0.2" units="cm"/>
      <inkml:brushProperty name="height" value="0.2" units="cm"/>
      <inkml:brushProperty name="color" value="#FFFFFF"/>
      <inkml:brushProperty name="ignorePressure" value="1"/>
    </inkml:brush>
  </inkml:definitions>
  <inkml:trace contextRef="#ctx0" brushRef="#br0">83 160,'0'5,"-4"1,-2 4,0 5,1 5,-3 3,0 7,-3 3,0 0,2 8,2 3,3-3,2-4,1 2,1-2,0-3,1-2,-1-2,1-2,-1 0,5-6,1-2,4-4,1-1,7 3,5-3,-1 1,0 2,1-1,6-5,-3 2,4 1,2 0,3 0,2-1,-2-4,-2 2,-2-2,-2-2,3-3,-3 3,-3-1,-1-1,5-1,1-2,0-6,0-3,-6-4,-3-1,0 2,1-3,-4-3,-5-4,-1-3,-2-3,-3-1,-3-1,3-1,-1 1,-1-10,-2-2,-1-4,-2 1,0 2,-1 5,0 3,-5 7,-2-2,-3 5,-1 1,-3-1,-3-1,1-1,-2-5,-1 2,1 1,0 0,-6 5,-4 1,-1 0,-1-2,1-1,-4-1,-2 3,2 0,1 5,2 0,1 2,2 4,0 4,0-2,1 1,-1 1,-4 2,-1 1,4 6,7 7,7 11,2 2,3 1,2 2,3 0,2 6,1 1,2 0,8-6,8-3,1-1,7-4,8-6,3-4,-1-5,0-2,-3-7,-7-6,-7-6,-6-5,-6-3,-4 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1-25T15:36:01.230"/>
    </inkml:context>
    <inkml:brush xml:id="br0">
      <inkml:brushProperty name="width" value="0.2" units="cm"/>
      <inkml:brushProperty name="height" value="0.2" units="cm"/>
      <inkml:brushProperty name="color" value="#FFFFFF"/>
      <inkml:brushProperty name="ignorePressure" value="1"/>
    </inkml:brush>
  </inkml:definitions>
  <inkml:trace contextRef="#ctx0" brushRef="#br0">571 1,'-5'0,"-5"0,-11 9,-11 7,-4 6,-5 4,-1 2,3-4,4-2,7 1,4-5,1-4,1-1,-6-2,-2-3,0-3,4 2,2 0,1-1,4 3,1 0,4-2</inkml:trace>
  <inkml:trace contextRef="#ctx0" brushRef="#br0" timeOffset="984.7565">758 268,'0'5,"-4"5,-3 6,-3 1,-5-3,-5-4,-3 5,-7 5,-3 0,-4-1,-2 3,7 1,-1-3,1-1,2 2,-9 6,-1-2,1 0,3 0,3-5,2-5,7-5</inkml:trace>
  <inkml:trace contextRef="#ctx0" brushRef="#br0" timeOffset="1767.422">598 749,'0'5,"-5"1,-1 4,-4 1,-6-2,1 2,-6 0,-9 1,-4 0,-6 2,1 3,1 3,3-1,3-5,7 1,3 1,1-1,-6-3,-1-4,-2-4,4 3,8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1-25T15:36:11.431"/>
    </inkml:context>
    <inkml:brush xml:id="br0">
      <inkml:brushProperty name="width" value="0.2" units="cm"/>
      <inkml:brushProperty name="height" value="0.2" units="cm"/>
      <inkml:brushProperty name="color" value="#FFFFFF"/>
      <inkml:brushProperty name="ignorePressure" value="1"/>
    </inkml:brush>
  </inkml:definitions>
  <inkml:trace contextRef="#ctx0" brushRef="#br0">56 14,'-4'5,"-2"6,-5 5,1 5,0 12,4 6,1 0,3-2,1-3,1 3,0 3,0 0,1 2,-1 3,0-2,1-3,-1-4,0 1,0-2,0-1,0 1,0 1,0-2,4-7,2-3,5-6,4-2,4-2,5-5,1-4,2-2,0 3,1 0,-5 3,-2 1,1-1,0-3,2-2,5-2,3-1,0-1,4 0,0-1,-1 1,-2 4,6 2,2 0,8-2,4-1,-3-1,0 0,1-2,0 0,-4 0,-5 0,-6-1,-3 1,0 0,-4-5,-3-5,-1-7,-6-4,-5-3,0-2,-4-2,-2 0,-3 0,-3 1,-1-1,-1 1,0 0,-1 0,0 1,1-1,0 0,-1 0,-3 5,-7 2,-1-1,-3 3,-3 5,-4 5,-2 3,-2 3,-1 2,0 1,0-1,-1 1,19 0,20-5,17-11,17-16,15-17,15-18,0-3,-9 7,-10 12,-11 16,-13 9,-7 4,-8 6</inkml:trace>
  <inkml:trace contextRef="#ctx0" brushRef="#br0" timeOffset="647.2248">1286 496,'5'0,"10"0,12 0,6 0,6-5,10-1,2 0,-4 2,-5 0,-5 2,-5 1,-2 1,-7-5,-8-1</inkml:trace>
  <inkml:trace contextRef="#ctx0" brushRef="#br0" timeOffset="1230.9175">1366 656,'5'5,"5"5,7 11,4 6,3 3,2 1,2 0,-5-1,-1-1,-5-1,-13-5,-9-7</inkml:trace>
  <inkml:trace contextRef="#ctx0" brushRef="#br0" timeOffset="1662.7528">1206 950,'0'5,"0"5,4 16,7 2,5 7,1 5,1-3,-2 0,1-5,2 10,-3 2,2-7,-4-9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1-25T15:36:04.662"/>
    </inkml:context>
    <inkml:brush xml:id="br0">
      <inkml:brushProperty name="width" value="0.2" units="cm"/>
      <inkml:brushProperty name="height" value="0.2" units="cm"/>
      <inkml:brushProperty name="color" value="#FFFFFF"/>
      <inkml:brushProperty name="ignorePressure" value="1"/>
    </inkml:brush>
  </inkml:definitions>
  <inkml:trace contextRef="#ctx0" brushRef="#br0">1555 1094</inkml:trace>
  <inkml:trace contextRef="#ctx0" brushRef="#br0" timeOffset="4047.454">1555 1094,'0'-4,"-9"-12,-7-1,-16-18,-15-11,-8-7,-5-8,-5-3,-6-4,-4 1,6-3,1 2,8 4,0 7,11 10,8 8,8 10,8 6,5 3,1-1,-1 4,-6-5,-8-2,-3-3,-8-5,-1-2,2 5,4 7,14 8,11 10,18 11,12 9,3 5,9 10,4 2,5 11,11 11,6 0,8 5,11 20,4 4,-8-11,-15-13,-16-14,-11-13,-13-4,-19-6,-17 1,-13 2,-15 0,-8 6,-3 1,1 4,-4 1,-13 12,-7 2,11-4,4 0,5-4,14-5,6-9,2-6,8-1,6-1,2-3,12-6,12-5,15-3,34-4,27 0,10-7,9-1,-2 1,-7 0,-9-2,-12-1,-12 2,-15-2,-9-1,-3 3,-3 1,-8 3,-11 10,-10 13,-13 9,-11 11,-19 23,-9 19,-8 8,3 4,8 3,5-6,3 0,0-1,4-8,6-8,9 1,10-7,14-16,11-16,16-14,12-16,6-9,10-3,19-15,8-9,4-7,-1-3,-6 1,-10 3,-7 3,-3 2,-11 3,-7 5,3-2,-4-2,-7 9,-9 11,-7 17,-10 20,-9 14,-8 4,-1 3,3-3,-1 0,2 0,4-2,-1-1,1-4,3 6,2-1,2-4,-3-5,-1-3,2-4,1-2,1-1,6-5,16-12,13-11,2-10,5-8,-1-5,-2-3,2-7,-1-1,-2 5,2-6,0 3,-3 7,-7 18,-7 13,-8 12,-10 2,-6 8,-2 3,-4 5,-1 7,2 5,-3 3,1 3,3 5,-2 7,-4-7,0-10,3-8,3-6,8-9,12-9,9-12,6-10,2-10,6-1,1-3,0-3,2-1,22-6,10 2,-3 1,-7 5,-11 3,-7 3,-13 10,-19 10,-16 13,-16 18,-9 12,-4 2,4-2,3-5,6-5,7-4,20-8,13-8,13-7,10-9,2-6,13-1,6 0,28-4,8 1,2-4,-13 1,-7-2,-12 2,-14 2,-11 3,-8 3,-6 1,-3 3,-2 0,5 0,1 1,1 0,-1-1,0 0,-2 1,0-1,-6 0</inkml:trace>
  <inkml:trace contextRef="#ctx0" brushRef="#br0" timeOffset="10536.703">1769 1495</inkml:trace>
  <inkml:trace contextRef="#ctx0" brushRef="#br0" timeOffset="11111.9343">1796 1843,'4'0,"2"4,0 2</inkml:trace>
  <inkml:trace contextRef="#ctx0" brushRef="#br0" timeOffset="11767.2305">2090 2190</inkml:trace>
  <inkml:trace contextRef="#ctx0" brushRef="#br0" timeOffset="12295.7367">2464 2404</inkml:trace>
  <inkml:trace contextRef="#ctx0" brushRef="#br0" timeOffset="12878.966">2919 2591,'4'0,"2"0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1-25T15:36:18.078"/>
    </inkml:context>
    <inkml:brush xml:id="br0">
      <inkml:brushProperty name="width" value="0.2" units="cm"/>
      <inkml:brushProperty name="height" value="0.2" units="cm"/>
      <inkml:brushProperty name="color" value="#FFFFFF"/>
      <inkml:brushProperty name="ignorePressure" value="1"/>
    </inkml:brush>
  </inkml:definitions>
  <inkml:trace contextRef="#ctx0" brushRef="#br0">0 0,'0'5,"0"1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1-25T15:36:18.598"/>
    </inkml:context>
    <inkml:brush xml:id="br0">
      <inkml:brushProperty name="width" value="0.2" units="cm"/>
      <inkml:brushProperty name="height" value="0.2" units="cm"/>
      <inkml:brushProperty name="color" value="#FFFFFF"/>
      <inkml:brushProperty name="ignorePressure" value="1"/>
    </inkml:brush>
  </inkml:definitions>
  <inkml:trace contextRef="#ctx0" brushRef="#br0">0 0,'0'5,"0"5,0 7,0-1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1-25T15:36:19.527"/>
    </inkml:context>
    <inkml:brush xml:id="br0">
      <inkml:brushProperty name="width" value="0.2" units="cm"/>
      <inkml:brushProperty name="height" value="0.2" units="cm"/>
      <inkml:brushProperty name="color" value="#FFFFFF"/>
      <inkml:brushProperty name="ignorePressure" value="1"/>
    </inkml:brush>
  </inkml:definitions>
  <inkml:trace contextRef="#ctx0" brushRef="#br0">0 1,'0'4,"0"2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91FCB4-D186-4C3A-B6B4-151128E23D60}" type="datetimeFigureOut">
              <a:rPr lang="en-US" smtClean="0"/>
              <a:t>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3C096C-8303-4241-894F-8C030525FAA6}" type="slidenum">
              <a:rPr lang="en-US" smtClean="0"/>
              <a:t>‹#›</a:t>
            </a:fld>
            <a:endParaRPr lang="en-US"/>
          </a:p>
        </p:txBody>
      </p:sp>
    </p:spTree>
    <p:extLst>
      <p:ext uri="{BB962C8B-B14F-4D97-AF65-F5344CB8AC3E}">
        <p14:creationId xmlns:p14="http://schemas.microsoft.com/office/powerpoint/2010/main" val="3721511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liberatingstructures.com/6-making-space-with-triz/"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s://www.youtube.com/watch?v=zonSdYOq4pU" TargetMode="External"/><Relationship Id="rId4" Type="http://schemas.openxmlformats.org/officeDocument/2006/relationships/hyperlink" Target="http://www.liberatingstructures.com/15-improv-prototyping/"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imaginiz.com/index.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liberatingstructures.com/25-open-space-technology/"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liberatingstructures.com/8-troika-consulting/"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www.liberatingstructures.com/3-nine-whys/" TargetMode="External"/><Relationship Id="rId5" Type="http://schemas.openxmlformats.org/officeDocument/2006/relationships/hyperlink" Target="http://www.liberatingstructures.com/19-heard-seen-respected-hsr/" TargetMode="External"/><Relationship Id="rId4" Type="http://schemas.openxmlformats.org/officeDocument/2006/relationships/hyperlink" Target="http://www.liberatingstructures.com/16-helping-heuristic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www.liberatingstructures.com/18-users-experience-fishbowl/" TargetMode="External"/><Relationship Id="rId3" Type="http://schemas.openxmlformats.org/officeDocument/2006/relationships/hyperlink" Target="http://www.liberatingstructures.com/1-1-2-4-all/" TargetMode="External"/><Relationship Id="rId7" Type="http://schemas.openxmlformats.org/officeDocument/2006/relationships/hyperlink" Target="http://www.liberatingstructures.com/11-shift-share/"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www.liberatingstructures.com/21-design-storyboards/" TargetMode="External"/><Relationship Id="rId5" Type="http://schemas.openxmlformats.org/officeDocument/2006/relationships/hyperlink" Target="http://www.liberatingstructures.com/28-simple-ethnography/" TargetMode="External"/><Relationship Id="rId4" Type="http://schemas.openxmlformats.org/officeDocument/2006/relationships/hyperlink" Target="http://www.liberatingstructures.com/10-discovery-action-dialogu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1"/>
        <p:cNvGrpSpPr/>
        <p:nvPr/>
      </p:nvGrpSpPr>
      <p:grpSpPr>
        <a:xfrm>
          <a:off x="0" y="0"/>
          <a:ext cx="0" cy="0"/>
          <a:chOff x="0" y="0"/>
          <a:chExt cx="0" cy="0"/>
        </a:xfrm>
      </p:grpSpPr>
      <p:sp>
        <p:nvSpPr>
          <p:cNvPr id="1312" name="Shape 131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313" name="Shape 131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242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Modify with your own questions</a:t>
            </a:r>
          </a:p>
        </p:txBody>
      </p:sp>
      <p:sp>
        <p:nvSpPr>
          <p:cNvPr id="4" name="Slide Number Placeholder 3"/>
          <p:cNvSpPr>
            <a:spLocks noGrp="1"/>
          </p:cNvSpPr>
          <p:nvPr>
            <p:ph type="sldNum" sz="quarter" idx="10"/>
          </p:nvPr>
        </p:nvSpPr>
        <p:spPr/>
        <p:txBody>
          <a:bodyPr/>
          <a:lstStyle/>
          <a:p>
            <a:fld id="{6259EB39-A0AF-DA45-BBB6-5ECEEFFD3C4E}" type="slidenum">
              <a:rPr lang="en-US" smtClean="0"/>
              <a:t>20</a:t>
            </a:fld>
            <a:endParaRPr lang="en-US"/>
          </a:p>
        </p:txBody>
      </p:sp>
    </p:spTree>
    <p:extLst>
      <p:ext uri="{BB962C8B-B14F-4D97-AF65-F5344CB8AC3E}">
        <p14:creationId xmlns:p14="http://schemas.microsoft.com/office/powerpoint/2010/main" val="1825725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r>
              <a:rPr lang="en-US" altLang="en-US">
                <a:latin typeface="Arial" panose="020B0604020202020204" pitchFamily="34" charset="0"/>
                <a:cs typeface="Arial" panose="020B0604020202020204" pitchFamily="34" charset="0"/>
              </a:rPr>
              <a:t>DAD</a:t>
            </a:r>
          </a:p>
        </p:txBody>
      </p:sp>
      <p:sp>
        <p:nvSpPr>
          <p:cNvPr id="3482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F50E26CF-F321-4BE5-8917-28875CAB6B02}" type="slidenum">
              <a:rPr lang="en-US" altLang="en-US"/>
              <a:pPr>
                <a:spcBef>
                  <a:spcPct val="0"/>
                </a:spcBef>
              </a:pPr>
              <a:t>22</a:t>
            </a:fld>
            <a:endParaRPr lang="en-US" altLang="en-US"/>
          </a:p>
        </p:txBody>
      </p:sp>
    </p:spTree>
    <p:extLst>
      <p:ext uri="{BB962C8B-B14F-4D97-AF65-F5344CB8AC3E}">
        <p14:creationId xmlns:p14="http://schemas.microsoft.com/office/powerpoint/2010/main" val="3563649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r>
              <a:rPr lang="en-US" altLang="en-US">
                <a:latin typeface="Arial" panose="020B0604020202020204" pitchFamily="34" charset="0"/>
                <a:cs typeface="Arial" panose="020B0604020202020204" pitchFamily="34" charset="0"/>
              </a:rPr>
              <a:t>y</a:t>
            </a:r>
          </a:p>
        </p:txBody>
      </p:sp>
      <p:sp>
        <p:nvSpPr>
          <p:cNvPr id="36868"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7D79C980-676D-4A81-9B6E-32FDC0728C0C}" type="slidenum">
              <a:rPr lang="en-US" altLang="en-US"/>
              <a:pPr>
                <a:spcBef>
                  <a:spcPct val="0"/>
                </a:spcBef>
              </a:pPr>
              <a:t>23</a:t>
            </a:fld>
            <a:endParaRPr lang="en-US" altLang="en-US"/>
          </a:p>
        </p:txBody>
      </p:sp>
    </p:spTree>
    <p:extLst>
      <p:ext uri="{BB962C8B-B14F-4D97-AF65-F5344CB8AC3E}">
        <p14:creationId xmlns:p14="http://schemas.microsoft.com/office/powerpoint/2010/main" val="2263609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Shape 53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35" name="Shape 53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r>
              <a:rPr lang="en-US" sz="1200" b="1" i="0" kern="1200" dirty="0">
                <a:solidFill>
                  <a:schemeClr val="tx1"/>
                </a:solidFill>
                <a:effectLst/>
                <a:latin typeface="+mn-lt"/>
                <a:ea typeface="+mn-ea"/>
                <a:cs typeface="+mn-cs"/>
              </a:rPr>
              <a:t>Discover, Invent, and Unleash Local Solutions to Chronic Problems (25-70 min.)</a:t>
            </a:r>
          </a:p>
          <a:p>
            <a:r>
              <a:rPr lang="en-US" sz="1200" b="0" i="1" kern="1200" dirty="0">
                <a:solidFill>
                  <a:schemeClr val="tx1"/>
                </a:solidFill>
                <a:effectLst/>
                <a:latin typeface="+mn-lt"/>
                <a:ea typeface="+mn-ea"/>
                <a:cs typeface="+mn-cs"/>
              </a:rPr>
              <a:t>Live the questions now and perhaps without knowing it you will live along someday into the answers. – Rainier Maria Rilke</a:t>
            </a:r>
          </a:p>
          <a:p>
            <a:endParaRPr lang="en-US" sz="1200" b="0" i="1"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What is made possible? DADs</a:t>
            </a:r>
            <a:r>
              <a:rPr lang="en-US" sz="1200" b="0" i="0" kern="1200" dirty="0">
                <a:solidFill>
                  <a:schemeClr val="tx1"/>
                </a:solidFill>
                <a:effectLst/>
                <a:latin typeface="+mn-lt"/>
                <a:ea typeface="+mn-ea"/>
                <a:cs typeface="+mn-cs"/>
              </a:rPr>
              <a:t> make it easy for a group or community to discover practices and behaviors that enable some individuals (without access to special resources and facing the same constraints) to find better solutions than their peers to common problems. These are called positive deviant (PD) behaviors and practices. </a:t>
            </a:r>
            <a:r>
              <a:rPr lang="en-US" sz="1200" b="1" i="0" kern="1200" dirty="0">
                <a:solidFill>
                  <a:schemeClr val="tx1"/>
                </a:solidFill>
                <a:effectLst/>
                <a:latin typeface="+mn-lt"/>
                <a:ea typeface="+mn-ea"/>
                <a:cs typeface="+mn-cs"/>
              </a:rPr>
              <a:t>DADs </a:t>
            </a:r>
            <a:r>
              <a:rPr lang="en-US" sz="1200" b="0" i="0" kern="1200" dirty="0">
                <a:solidFill>
                  <a:schemeClr val="tx1"/>
                </a:solidFill>
                <a:effectLst/>
                <a:latin typeface="+mn-lt"/>
                <a:ea typeface="+mn-ea"/>
                <a:cs typeface="+mn-cs"/>
              </a:rPr>
              <a:t>make it possible for people in the group, unit, or community to discover </a:t>
            </a:r>
            <a:r>
              <a:rPr lang="en-US" sz="1200" b="1" i="0" u="sng" kern="1200" dirty="0">
                <a:solidFill>
                  <a:schemeClr val="tx1"/>
                </a:solidFill>
                <a:effectLst/>
                <a:latin typeface="+mn-lt"/>
                <a:ea typeface="+mn-ea"/>
                <a:cs typeface="+mn-cs"/>
              </a:rPr>
              <a:t>by themselves</a:t>
            </a:r>
            <a:r>
              <a:rPr lang="en-US" sz="1200" b="0" i="0" kern="1200" dirty="0">
                <a:solidFill>
                  <a:schemeClr val="tx1"/>
                </a:solidFill>
                <a:effectLst/>
                <a:latin typeface="+mn-lt"/>
                <a:ea typeface="+mn-ea"/>
                <a:cs typeface="+mn-cs"/>
              </a:rPr>
              <a:t> these PD practices. </a:t>
            </a:r>
            <a:r>
              <a:rPr lang="en-US" sz="1200" b="1" i="0" kern="1200" dirty="0">
                <a:solidFill>
                  <a:schemeClr val="tx1"/>
                </a:solidFill>
                <a:effectLst/>
                <a:latin typeface="+mn-lt"/>
                <a:ea typeface="+mn-ea"/>
                <a:cs typeface="+mn-cs"/>
              </a:rPr>
              <a:t>DADs </a:t>
            </a:r>
            <a:r>
              <a:rPr lang="en-US" sz="1200" b="0" i="0" kern="1200" dirty="0">
                <a:solidFill>
                  <a:schemeClr val="tx1"/>
                </a:solidFill>
                <a:effectLst/>
                <a:latin typeface="+mn-lt"/>
                <a:ea typeface="+mn-ea"/>
                <a:cs typeface="+mn-cs"/>
              </a:rPr>
              <a:t>also create favorable conditions for stimulating participants’ creativity in spaces where they can feel safe to invent new and more effective practices. Resistance to change evaporates as participants are unleashed to choose freely which practices they will adopt or try and which problems they will tackle. </a:t>
            </a:r>
            <a:r>
              <a:rPr lang="en-US" sz="1200" b="1" i="0" kern="1200" dirty="0">
                <a:solidFill>
                  <a:schemeClr val="tx1"/>
                </a:solidFill>
                <a:effectLst/>
                <a:latin typeface="+mn-lt"/>
                <a:ea typeface="+mn-ea"/>
                <a:cs typeface="+mn-cs"/>
              </a:rPr>
              <a:t>DADs</a:t>
            </a:r>
            <a:r>
              <a:rPr lang="en-US" sz="1200" b="0" i="0" kern="1200" dirty="0">
                <a:solidFill>
                  <a:schemeClr val="tx1"/>
                </a:solidFill>
                <a:effectLst/>
                <a:latin typeface="+mn-lt"/>
                <a:ea typeface="+mn-ea"/>
                <a:cs typeface="+mn-cs"/>
              </a:rPr>
              <a:t> make it possible to achieve frontline ownership of solutions.</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Five Structural Elements – Min Specs</a:t>
            </a:r>
          </a:p>
          <a:p>
            <a:r>
              <a:rPr lang="en-US" sz="1200" b="1" i="0" kern="1200" dirty="0">
                <a:solidFill>
                  <a:schemeClr val="tx1"/>
                </a:solidFill>
                <a:effectLst/>
                <a:latin typeface="+mn-lt"/>
                <a:ea typeface="+mn-ea"/>
                <a:cs typeface="+mn-cs"/>
              </a:rPr>
              <a:t>1. Structuring Invitation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Invite people to uncover tacit or latent solutions to a shared challenge that are hidden among people in their working group, unit, or community. Ask anybody interested in solving the problem to join a small group and participate in a </a:t>
            </a:r>
            <a:r>
              <a:rPr lang="en-US" sz="1200" b="1" i="0" kern="1200" dirty="0">
                <a:solidFill>
                  <a:schemeClr val="tx1"/>
                </a:solidFill>
                <a:effectLst/>
                <a:latin typeface="+mn-lt"/>
                <a:ea typeface="+mn-ea"/>
                <a:cs typeface="+mn-cs"/>
              </a:rPr>
              <a:t>DAD.</a:t>
            </a:r>
            <a:r>
              <a:rPr lang="en-US" sz="1200" b="0" i="0" kern="1200" dirty="0">
                <a:solidFill>
                  <a:schemeClr val="tx1"/>
                </a:solidFill>
                <a:effectLst/>
                <a:latin typeface="+mn-lt"/>
                <a:ea typeface="+mn-ea"/>
                <a:cs typeface="+mn-cs"/>
              </a:rPr>
              <a:t> In the group, ask seven progressive questions: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How do you know when problem X is present?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How do you contribute effectively to solving problem X?</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What prevents you from doing this or taking these actions all the time?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Do you know anybody who is able to frequently solve problem X and overcome barriers? What behaviors or practices made their success possible?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Do you have any ideas?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What needs to be done to make it happen? Any volunteers?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Who else needs to be involved?</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2. How Space Is Arranged and Materials Needed</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DADs</a:t>
            </a:r>
            <a:r>
              <a:rPr lang="en-US" sz="1200" b="0" i="0" kern="1200" dirty="0">
                <a:solidFill>
                  <a:schemeClr val="tx1"/>
                </a:solidFill>
                <a:effectLst/>
                <a:latin typeface="+mn-lt"/>
                <a:ea typeface="+mn-ea"/>
                <a:cs typeface="+mn-cs"/>
              </a:rPr>
              <a:t> take place in a local setting or unit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Groups may be standing or sitting around a table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Paper, flip chart, or software/projection equipment needed to record insights and actions</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3. How Participation Is Distributed</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Facilitator introduces the questions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Everyone who is around is invited to join and be included</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Everyone in the group has an equal opportunity to contribute</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4. How Groups Are Configured</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Facilitator works with a partner to serve as a recorder</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Group size can be 5–15 people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Diversity in roles and experience is an important asset</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5. Sequence of Steps and Time Allocation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State the purpose of the initiative being discussed and the DAD and invite brief round-robin introductions. 5 min.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Ask the 7 questions one by one in the order given in the Invitation. Address them to the whole group and give everyone the opportunity to speak to each question. Make sure your recorder captures insights and action ideas as they emerge—big ones may emerge when you least expect it. 15–60 min.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Ask your recorder to recap insights, action ideas, and who else needs to be included. 5 min.</a:t>
            </a:r>
          </a:p>
          <a:p>
            <a:endParaRPr lang="en-US" sz="1200" b="1" i="1"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WHY? Purposes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Engage frontline people in finding solutions to thorny challenges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Discover tacit and latent behaviors and practices that are positively deviant from the norm</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Spark the emergence of new solutions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Inspire rather than compel behaviors that solve complex problems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Generate changes that are sustained because they are discovered and invented by the people doing the work, rather than imported and imposed</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Solve local problems locally and spread momentum across units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Build relationships between people in diverse functions and levels that otherwise don’t work together to solve problems</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Tips and Traps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Question #2 often consists of two parts: how the problem affects the individual personally and how it affects others. For instance, “What do you do to protect yourself from infections and what do you do to prevent infection transmissions?” or “What do you do to keep your students engaged and what do you to keep yourself energized and enthusiastic?”</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Hold the </a:t>
            </a:r>
            <a:r>
              <a:rPr lang="en-US" sz="1200" b="1" i="0" kern="1200" dirty="0">
                <a:solidFill>
                  <a:schemeClr val="tx1"/>
                </a:solidFill>
                <a:effectLst/>
                <a:latin typeface="+mn-lt"/>
                <a:ea typeface="+mn-ea"/>
                <a:cs typeface="+mn-cs"/>
              </a:rPr>
              <a:t>DADs </a:t>
            </a:r>
            <a:r>
              <a:rPr lang="en-US" sz="1200" b="0" i="0" kern="1200" dirty="0">
                <a:solidFill>
                  <a:schemeClr val="tx1"/>
                </a:solidFill>
                <a:effectLst/>
                <a:latin typeface="+mn-lt"/>
                <a:ea typeface="+mn-ea"/>
                <a:cs typeface="+mn-cs"/>
              </a:rPr>
              <a:t>where the participants work to minimize obstacles for participation</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Make impromptu invitations for people to join in as you enter the area</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Create an informal “climate,” starting with introductions and an anecdote if appropriate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Maintain eye contact and sit with the group (not higher or away from the group)</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Be sure you talk much less than participants, encouraging everyone to share stories and “sift” for action opportunities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Dramatizing Behavior Change to Stop Infections” in Part Three: Stories from the Field</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Notice when you form judgments in your head about what is right or wrong, then count to ten and “let it go” before you say anything (you may need to ask for the help of your recorder or a facilitator colleague)</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Avoid statements like “that’s a good idea” and leave space for participants to make their own assessments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Demonstrate genuine curiosity in everyone’s contributions without answering the questions yourself: study at the feet of the people who do the work</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Do not give or take assignments!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Don’t judge yourself too harshly: it takes practice to develop a high level of skill with this approach to facilitation. Be sure to ask your recorder for direct feedback.</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Riffs and Variations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Use </a:t>
            </a:r>
            <a:r>
              <a:rPr lang="en-US" sz="1200" b="0" i="0" u="none" strike="noStrike" kern="1200" dirty="0">
                <a:solidFill>
                  <a:schemeClr val="tx1"/>
                </a:solidFill>
                <a:effectLst/>
                <a:latin typeface="+mn-lt"/>
                <a:ea typeface="+mn-ea"/>
                <a:cs typeface="+mn-cs"/>
                <a:hlinkClick r:id="rId3"/>
              </a:rPr>
              <a:t>TRIZ</a:t>
            </a:r>
            <a:r>
              <a:rPr lang="en-US" sz="1200" b="0" i="0" kern="1200" dirty="0">
                <a:solidFill>
                  <a:schemeClr val="tx1"/>
                </a:solidFill>
                <a:effectLst/>
                <a:latin typeface="+mn-lt"/>
                <a:ea typeface="+mn-ea"/>
                <a:cs typeface="+mn-cs"/>
              </a:rPr>
              <a:t>-like questions instead of the first three, namely: (1) What can you do to make sure that problem X becomes much worse? (2) Is there anything you are doing that in any way, shape, or form looks like any of the practices you just listed? (3) What is preventing you from stopping these practices?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Use insights and barriers that surface to develop scripts for </a:t>
            </a:r>
            <a:r>
              <a:rPr lang="en-US" sz="1200" b="0" i="0" u="none" strike="noStrike" kern="1200" dirty="0">
                <a:solidFill>
                  <a:schemeClr val="tx1"/>
                </a:solidFill>
                <a:effectLst/>
                <a:latin typeface="+mn-lt"/>
                <a:ea typeface="+mn-ea"/>
                <a:cs typeface="+mn-cs"/>
                <a:hlinkClick r:id="rId4"/>
              </a:rPr>
              <a:t>Improv Prototyping</a:t>
            </a:r>
            <a:r>
              <a:rPr lang="en-US" sz="1200" b="0" i="0" kern="1200" dirty="0">
                <a:solidFill>
                  <a:schemeClr val="tx1"/>
                </a:solidFill>
                <a:effectLst/>
                <a:latin typeface="+mn-lt"/>
                <a:ea typeface="+mn-ea"/>
                <a:cs typeface="+mn-cs"/>
              </a:rPr>
              <a:t> scenes and organize Improv sessions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Use the same sequence and type of questions to guide one-on-one conversations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With virtual groups, use the chat function to share answers to each question, then select powerful stories/behaviors/actions to be vocalized with the whole group</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Examples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For reducing harm to patients experiencing safety lapses (e.g., wrong-side surgery, patient falls, medication errors, iatrogenic infections) with cross-functional groups. </a:t>
            </a:r>
            <a:r>
              <a:rPr lang="en-US" sz="1200" b="0" i="0" u="none" strike="noStrike" kern="1200" dirty="0">
                <a:solidFill>
                  <a:schemeClr val="tx1"/>
                </a:solidFill>
                <a:effectLst/>
                <a:latin typeface="+mn-lt"/>
                <a:ea typeface="+mn-ea"/>
                <a:cs typeface="+mn-cs"/>
                <a:hlinkClick r:id="rId5"/>
              </a:rPr>
              <a:t>Video of a DAD</a:t>
            </a:r>
            <a:r>
              <a:rPr lang="en-US" sz="1200" b="0" i="0" kern="1200" dirty="0">
                <a:solidFill>
                  <a:schemeClr val="tx1"/>
                </a:solidFill>
                <a:effectLst/>
                <a:latin typeface="+mn-lt"/>
                <a:ea typeface="+mn-ea"/>
                <a:cs typeface="+mn-cs"/>
              </a:rPr>
              <a:t> in progress to reduce the transmission of infections from UHN in Toronto.</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For use as an ethnographic data-collection tool within a multi-site research project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For eliminating practices that keep professionals from helping clients change unproductive behaviors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For a series of local dialogues to help community members discover solutions to a chronic problem (e.g., disruptive children in a classroom, a cycle of violence that is not solved only by punishing offenders)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For researching and unleashing action to build professional competencies (e.g., in medical schools and social-service agencies). See “Developing Competencies for Physician Education” in Part Three: Stories from the Field.</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For use in a one-on-one conversation to find approaches to a tough challenge</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Attribution</a:t>
            </a:r>
            <a:r>
              <a:rPr lang="en-US" sz="1200" b="0" i="0" kern="1200" dirty="0">
                <a:solidFill>
                  <a:schemeClr val="tx1"/>
                </a:solidFill>
                <a:effectLst/>
                <a:latin typeface="+mn-lt"/>
                <a:ea typeface="+mn-ea"/>
                <a:cs typeface="+mn-cs"/>
              </a:rPr>
              <a:t>: Liberating Structure developed by Henri </a:t>
            </a:r>
            <a:r>
              <a:rPr lang="en-US" sz="1200" b="0" i="0" kern="1200" dirty="0" err="1">
                <a:solidFill>
                  <a:schemeClr val="tx1"/>
                </a:solidFill>
                <a:effectLst/>
                <a:latin typeface="+mn-lt"/>
                <a:ea typeface="+mn-ea"/>
                <a:cs typeface="+mn-cs"/>
              </a:rPr>
              <a:t>Lipmanowicz</a:t>
            </a:r>
            <a:r>
              <a:rPr lang="en-US" sz="1200" b="0" i="0" kern="1200" dirty="0">
                <a:solidFill>
                  <a:schemeClr val="tx1"/>
                </a:solidFill>
                <a:effectLst/>
                <a:latin typeface="+mn-lt"/>
                <a:ea typeface="+mn-ea"/>
                <a:cs typeface="+mn-cs"/>
              </a:rPr>
              <a:t> and Keith McCandless together with a group of coaches working to eliminate MRSA transmissions in hospitals: Sharon Benjamin, Kevin Buck, Lisa Kimball, Curt Lindberg, Jon Lloyd, Mark </a:t>
            </a:r>
            <a:r>
              <a:rPr lang="en-US" sz="1200" b="0" i="0" kern="1200" dirty="0" err="1">
                <a:solidFill>
                  <a:schemeClr val="tx1"/>
                </a:solidFill>
                <a:effectLst/>
                <a:latin typeface="+mn-lt"/>
                <a:ea typeface="+mn-ea"/>
                <a:cs typeface="+mn-cs"/>
              </a:rPr>
              <a:t>Munger</a:t>
            </a:r>
            <a:r>
              <a:rPr lang="en-US" sz="1200" b="0" i="0" kern="1200" dirty="0">
                <a:solidFill>
                  <a:schemeClr val="tx1"/>
                </a:solidFill>
                <a:effectLst/>
                <a:latin typeface="+mn-lt"/>
                <a:ea typeface="+mn-ea"/>
                <a:cs typeface="+mn-cs"/>
              </a:rPr>
              <a:t>, Jerry </a:t>
            </a:r>
            <a:r>
              <a:rPr lang="en-US" sz="1200" b="0" i="0" kern="1200" dirty="0" err="1">
                <a:solidFill>
                  <a:schemeClr val="tx1"/>
                </a:solidFill>
                <a:effectLst/>
                <a:latin typeface="+mn-lt"/>
                <a:ea typeface="+mn-ea"/>
                <a:cs typeface="+mn-cs"/>
              </a:rPr>
              <a:t>Sternin</a:t>
            </a:r>
            <a:r>
              <a:rPr lang="en-US" sz="1200" b="0" i="0" kern="1200" dirty="0">
                <a:solidFill>
                  <a:schemeClr val="tx1"/>
                </a:solidFill>
                <a:effectLst/>
                <a:latin typeface="+mn-lt"/>
                <a:ea typeface="+mn-ea"/>
                <a:cs typeface="+mn-cs"/>
              </a:rPr>
              <a:t>, Monique </a:t>
            </a:r>
            <a:r>
              <a:rPr lang="en-US" sz="1200" b="0" i="0" kern="1200" dirty="0" err="1">
                <a:solidFill>
                  <a:schemeClr val="tx1"/>
                </a:solidFill>
                <a:effectLst/>
                <a:latin typeface="+mn-lt"/>
                <a:ea typeface="+mn-ea"/>
                <a:cs typeface="+mn-cs"/>
              </a:rPr>
              <a:t>Sternin</a:t>
            </a:r>
            <a:r>
              <a:rPr lang="en-US" sz="1200" b="0" i="0" kern="1200" dirty="0">
                <a:solidFill>
                  <a:schemeClr val="tx1"/>
                </a:solidFill>
                <a:effectLst/>
                <a:latin typeface="+mn-lt"/>
                <a:ea typeface="+mn-ea"/>
                <a:cs typeface="+mn-cs"/>
              </a:rPr>
              <a:t>, and Margaret </a:t>
            </a:r>
            <a:r>
              <a:rPr lang="en-US" sz="1200" b="0" i="0" kern="1200" dirty="0" err="1">
                <a:solidFill>
                  <a:schemeClr val="tx1"/>
                </a:solidFill>
                <a:effectLst/>
                <a:latin typeface="+mn-lt"/>
                <a:ea typeface="+mn-ea"/>
                <a:cs typeface="+mn-cs"/>
              </a:rPr>
              <a:t>Toth</a:t>
            </a:r>
            <a:r>
              <a:rPr lang="en-US" sz="1200" b="0" i="0" kern="1200" dirty="0">
                <a:solidFill>
                  <a:schemeClr val="tx1"/>
                </a:solidFill>
                <a:effectLst/>
                <a:latin typeface="+mn-lt"/>
                <a:ea typeface="+mn-ea"/>
                <a:cs typeface="+mn-cs"/>
              </a:rPr>
              <a:t>. Inspired by Jerry and Monique </a:t>
            </a:r>
            <a:r>
              <a:rPr lang="en-US" sz="1200" b="0" i="0" kern="1200" dirty="0" err="1">
                <a:solidFill>
                  <a:schemeClr val="tx1"/>
                </a:solidFill>
                <a:effectLst/>
                <a:latin typeface="+mn-lt"/>
                <a:ea typeface="+mn-ea"/>
                <a:cs typeface="+mn-cs"/>
              </a:rPr>
              <a:t>Sternin’s</a:t>
            </a:r>
            <a:r>
              <a:rPr lang="en-US" sz="1200" b="0" i="0" kern="1200" dirty="0">
                <a:solidFill>
                  <a:schemeClr val="tx1"/>
                </a:solidFill>
                <a:effectLst/>
                <a:latin typeface="+mn-lt"/>
                <a:ea typeface="+mn-ea"/>
                <a:cs typeface="+mn-cs"/>
              </a:rPr>
              <a:t> work in Positive Deviance.</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536" name="Shape 53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19492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Shape 504"/>
          <p:cNvSpPr>
            <a:spLocks noGrp="1" noRot="1" noChangeAspect="1"/>
          </p:cNvSpPr>
          <p:nvPr>
            <p:ph type="sldImg" idx="2"/>
          </p:nvPr>
        </p:nvSpPr>
        <p:spPr>
          <a:xfrm>
            <a:off x="381000" y="685800"/>
            <a:ext cx="1878013" cy="1055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05" name="Shape 505"/>
          <p:cNvSpPr txBox="1">
            <a:spLocks noGrp="1"/>
          </p:cNvSpPr>
          <p:nvPr>
            <p:ph type="body" idx="1"/>
          </p:nvPr>
        </p:nvSpPr>
        <p:spPr>
          <a:xfrm>
            <a:off x="381000" y="2197176"/>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Make sure you really DIG into WHAT. Without those keen observations, So What and Now What can fall flat. This is a place to be lovingly tough.</a:t>
            </a:r>
            <a:endParaRPr sz="1200" b="0" i="0" u="none" strike="noStrike" cap="none" dirty="0">
              <a:solidFill>
                <a:schemeClr val="dk1"/>
              </a:solidFill>
              <a:latin typeface="Calibri"/>
              <a:ea typeface="Calibri"/>
              <a:cs typeface="Calibri"/>
              <a:sym typeface="Calibri"/>
            </a:endParaRPr>
          </a:p>
        </p:txBody>
      </p:sp>
      <p:sp>
        <p:nvSpPr>
          <p:cNvPr id="506" name="Shape 50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40113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Shape 514"/>
          <p:cNvSpPr>
            <a:spLocks noGrp="1" noRot="1" noChangeAspect="1"/>
          </p:cNvSpPr>
          <p:nvPr>
            <p:ph type="sldImg" idx="2"/>
          </p:nvPr>
        </p:nvSpPr>
        <p:spPr>
          <a:xfrm>
            <a:off x="381000" y="685800"/>
            <a:ext cx="1744663" cy="9810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15" name="Shape 515"/>
          <p:cNvSpPr txBox="1">
            <a:spLocks noGrp="1"/>
          </p:cNvSpPr>
          <p:nvPr>
            <p:ph type="body" idx="1"/>
          </p:nvPr>
        </p:nvSpPr>
        <p:spPr>
          <a:xfrm>
            <a:off x="381000" y="2098024"/>
            <a:ext cx="5486400" cy="3600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516" name="Shape 516"/>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9312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Shape 524"/>
          <p:cNvSpPr>
            <a:spLocks noGrp="1" noRot="1" noChangeAspect="1"/>
          </p:cNvSpPr>
          <p:nvPr>
            <p:ph type="sldImg" idx="2"/>
          </p:nvPr>
        </p:nvSpPr>
        <p:spPr>
          <a:xfrm>
            <a:off x="347663" y="652463"/>
            <a:ext cx="3662362" cy="206057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525" name="Shape 525"/>
          <p:cNvSpPr txBox="1">
            <a:spLocks noGrp="1"/>
          </p:cNvSpPr>
          <p:nvPr>
            <p:ph type="body" idx="1"/>
          </p:nvPr>
        </p:nvSpPr>
        <p:spPr>
          <a:xfrm>
            <a:off x="685800" y="4400550"/>
            <a:ext cx="5486400" cy="3600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526" name="Shape 526"/>
          <p:cNvSpPr txBox="1">
            <a:spLocks noGrp="1"/>
          </p:cNvSpPr>
          <p:nvPr>
            <p:ph type="sldNum" idx="12"/>
          </p:nvPr>
        </p:nvSpPr>
        <p:spPr>
          <a:xfrm>
            <a:off x="3884612" y="8685213"/>
            <a:ext cx="2971800" cy="4587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94554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Shape 53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35" name="Shape 53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What, So What, Now What? W³</a:t>
            </a: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Together, Look Back on Progress to Date and Decide What Adjustments Are Needed (45 min.)</a:t>
            </a: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What is made possible? </a:t>
            </a:r>
            <a:r>
              <a:rPr lang="en-US" sz="1200" b="0" i="0" u="none" strike="noStrike" cap="none" dirty="0">
                <a:solidFill>
                  <a:schemeClr val="dk1"/>
                </a:solidFill>
                <a:latin typeface="Calibri"/>
                <a:ea typeface="Calibri"/>
                <a:cs typeface="Calibri"/>
                <a:sym typeface="Calibri"/>
              </a:rPr>
              <a:t>You can help groups reflect on a shared experience in a way that builds understanding and spurs coordinated action while avoiding unproductive conflict. It is possible for every voice to be heard while simultaneously sifting for insights and shaping new direction. Progressing in stages makes this practical—from collecting facts about </a:t>
            </a:r>
            <a:r>
              <a:rPr lang="en-US" sz="1200" b="0" i="1" u="none" strike="noStrike" cap="none" dirty="0">
                <a:solidFill>
                  <a:schemeClr val="dk1"/>
                </a:solidFill>
                <a:latin typeface="Calibri"/>
                <a:ea typeface="Calibri"/>
                <a:cs typeface="Calibri"/>
                <a:sym typeface="Calibri"/>
              </a:rPr>
              <a:t>What Happened</a:t>
            </a:r>
            <a:r>
              <a:rPr lang="en-US" sz="1200" b="0" i="0" u="none" strike="noStrike" cap="none" dirty="0">
                <a:solidFill>
                  <a:schemeClr val="dk1"/>
                </a:solidFill>
                <a:latin typeface="Calibri"/>
                <a:ea typeface="Calibri"/>
                <a:cs typeface="Calibri"/>
                <a:sym typeface="Calibri"/>
              </a:rPr>
              <a:t> to making sense of these facts with </a:t>
            </a:r>
            <a:r>
              <a:rPr lang="en-US" sz="1200" b="0" i="1" u="none" strike="noStrike" cap="none" dirty="0">
                <a:solidFill>
                  <a:schemeClr val="dk1"/>
                </a:solidFill>
                <a:latin typeface="Calibri"/>
                <a:ea typeface="Calibri"/>
                <a:cs typeface="Calibri"/>
                <a:sym typeface="Calibri"/>
              </a:rPr>
              <a:t>So What</a:t>
            </a:r>
            <a:r>
              <a:rPr lang="en-US" sz="1200" b="0" i="0" u="none" strike="noStrike" cap="none" dirty="0">
                <a:solidFill>
                  <a:schemeClr val="dk1"/>
                </a:solidFill>
                <a:latin typeface="Calibri"/>
                <a:ea typeface="Calibri"/>
                <a:cs typeface="Calibri"/>
                <a:sym typeface="Calibri"/>
              </a:rPr>
              <a:t> and finally to what actions logically follow with </a:t>
            </a:r>
            <a:r>
              <a:rPr lang="en-US" sz="1200" b="0" i="1" u="none" strike="noStrike" cap="none" dirty="0">
                <a:solidFill>
                  <a:schemeClr val="dk1"/>
                </a:solidFill>
                <a:latin typeface="Calibri"/>
                <a:ea typeface="Calibri"/>
                <a:cs typeface="Calibri"/>
                <a:sym typeface="Calibri"/>
              </a:rPr>
              <a:t>Now What</a:t>
            </a:r>
            <a:r>
              <a:rPr lang="en-US" sz="1200" b="0" i="0" u="none" strike="noStrike" cap="none" dirty="0">
                <a:solidFill>
                  <a:schemeClr val="dk1"/>
                </a:solidFill>
                <a:latin typeface="Calibri"/>
                <a:ea typeface="Calibri"/>
                <a:cs typeface="Calibri"/>
                <a:sym typeface="Calibri"/>
              </a:rPr>
              <a:t>. The shared progression eliminates most of the misunderstandings that otherwise fuel disagreements about what to do. Voila!</a:t>
            </a: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Five Structural Elements – Min Specs</a:t>
            </a: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1. Structuring Invitation</a:t>
            </a:r>
          </a:p>
          <a:p>
            <a:pPr marL="171450" marR="0" lvl="0" indent="-171450" algn="l" rtl="0">
              <a:spcBef>
                <a:spcPts val="0"/>
              </a:spcBef>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After a shared experience, ask, “WHAT? What happened? What did you notice, what facts or observations stood out?” Then, after all the salient observations have been collected, ask, “SO WHAT? Why is that important? What patterns or conclusions are emerging? What hypotheses can you make?” Then, after the sense making is over, ask, “NOW WHAT? What actions make sense?”</a:t>
            </a: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2. How Space Is Arranged and Materials Needed</a:t>
            </a:r>
          </a:p>
          <a:p>
            <a:pPr marL="171450" marR="0" lvl="0" indent="-171450" algn="l" rtl="0">
              <a:spcBef>
                <a:spcPts val="0"/>
              </a:spcBef>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Unlimited number of groups</a:t>
            </a:r>
          </a:p>
          <a:p>
            <a:pPr marL="171450" marR="0" lvl="0" indent="-171450" algn="l" rtl="0">
              <a:spcBef>
                <a:spcPts val="0"/>
              </a:spcBef>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Chairs for people to sit in small groups of 5-7; small tables are optional</a:t>
            </a:r>
          </a:p>
          <a:p>
            <a:pPr marL="171450" marR="0" lvl="0" indent="-171450" algn="l" rtl="0">
              <a:spcBef>
                <a:spcPts val="0"/>
              </a:spcBef>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Paper to make lists</a:t>
            </a:r>
          </a:p>
          <a:p>
            <a:pPr marL="171450" marR="0" lvl="0" indent="-171450" algn="l" rtl="0">
              <a:spcBef>
                <a:spcPts val="0"/>
              </a:spcBef>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Flip chart may be needed with a large group to collect answers</a:t>
            </a:r>
          </a:p>
          <a:p>
            <a:pPr marL="171450" marR="0" lvl="0" indent="-171450" algn="l" rtl="0">
              <a:spcBef>
                <a:spcPts val="0"/>
              </a:spcBef>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Talking object * (optional)</a:t>
            </a: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3. How Participation Is Distributed</a:t>
            </a:r>
          </a:p>
          <a:p>
            <a:pPr marL="171450" marR="0" lvl="0" indent="-171450" algn="l" rtl="0">
              <a:spcBef>
                <a:spcPts val="0"/>
              </a:spcBef>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Everyone is included</a:t>
            </a:r>
          </a:p>
          <a:p>
            <a:pPr marL="171450" marR="0" lvl="0" indent="-171450" algn="l" rtl="0">
              <a:spcBef>
                <a:spcPts val="0"/>
              </a:spcBef>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Everyone has an equal opportunity to contribute at each table</a:t>
            </a:r>
          </a:p>
          <a:p>
            <a:pPr marL="171450" marR="0" lvl="0" indent="-171450" algn="l" rtl="0">
              <a:spcBef>
                <a:spcPts val="0"/>
              </a:spcBef>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Small groups are more likely to give voice to everyone if one person facilitates and keeps everybody working on one question at a time</a:t>
            </a: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4. How Groups Are Configured</a:t>
            </a:r>
          </a:p>
          <a:p>
            <a:pPr marL="171450" marR="0" lvl="0" indent="-171450" algn="l" rtl="0">
              <a:spcBef>
                <a:spcPts val="0"/>
              </a:spcBef>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Individuals</a:t>
            </a:r>
          </a:p>
          <a:p>
            <a:pPr marL="171450" marR="0" lvl="0" indent="-171450" algn="l" rtl="0">
              <a:spcBef>
                <a:spcPts val="0"/>
              </a:spcBef>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Groups of 5-7</a:t>
            </a:r>
          </a:p>
          <a:p>
            <a:pPr marL="171450" marR="0" lvl="0" indent="-171450" algn="l" rtl="0">
              <a:spcBef>
                <a:spcPts val="0"/>
              </a:spcBef>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Whole group</a:t>
            </a:r>
          </a:p>
          <a:p>
            <a:pPr marL="171450" marR="0" lvl="0" indent="-171450" algn="l" rtl="0">
              <a:spcBef>
                <a:spcPts val="0"/>
              </a:spcBef>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Groups can be established teams or mixed groups</a:t>
            </a: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5. Sequence of Steps and Time Allocation</a:t>
            </a:r>
          </a:p>
          <a:p>
            <a:pPr marL="171450" marR="0" lvl="0" indent="-171450" algn="l" rtl="0">
              <a:spcBef>
                <a:spcPts val="0"/>
              </a:spcBef>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If needed, describe the sequence of steps and show the Ladder of Inference (see below). If the group is 10–12 people or smaller, conduct the debrief with the whole group. Otherwise, break the group into small groups.</a:t>
            </a:r>
          </a:p>
          <a:p>
            <a:pPr marL="171450" marR="0" lvl="0" indent="-171450" algn="l" rtl="0">
              <a:spcBef>
                <a:spcPts val="0"/>
              </a:spcBef>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First stage: WHAT? Individuals work 1 min. alone on “What happened? What did you notice, what facts or observations stood out?” then 2–7 min. in small group. 3–8 min. total.</a:t>
            </a:r>
          </a:p>
          <a:p>
            <a:pPr marL="171450" marR="0" lvl="0" indent="-171450" algn="l" rtl="0">
              <a:spcBef>
                <a:spcPts val="0"/>
              </a:spcBef>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Salient facts from small groups are shared with the whole group and collected. 2–3 min.</a:t>
            </a:r>
          </a:p>
          <a:p>
            <a:pPr marL="171450" marR="0" lvl="0" indent="-171450" algn="l" rtl="0">
              <a:spcBef>
                <a:spcPts val="0"/>
              </a:spcBef>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If needed, remind participants about what is included in the SO WHAT? question.</a:t>
            </a:r>
          </a:p>
          <a:p>
            <a:pPr marL="171450" marR="0" lvl="0" indent="-171450" algn="l" rtl="0">
              <a:spcBef>
                <a:spcPts val="0"/>
              </a:spcBef>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Second stage: SO WHAT? People work 1 min alone on “Why is that important? What patterns or conclusions are emerging? What hypotheses can I/we make?” then 2–7 min. in small group. 3–8 min. total.</a:t>
            </a:r>
          </a:p>
          <a:p>
            <a:pPr marL="171450" marR="0" lvl="0" indent="-171450" algn="l" rtl="0">
              <a:spcBef>
                <a:spcPts val="0"/>
              </a:spcBef>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Salient patterns, hypotheses, and conclusions from small groups are shared with the whole group and collected. 2–5 min.</a:t>
            </a:r>
          </a:p>
          <a:p>
            <a:pPr marL="171450" marR="0" lvl="0" indent="-171450" algn="l" rtl="0">
              <a:spcBef>
                <a:spcPts val="0"/>
              </a:spcBef>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Third stage: NOW WHAT? Participants work 1 min. alone on “Now what? What actions make sense?” then 2–7 min. in small group. 3–8 min. total.</a:t>
            </a:r>
          </a:p>
          <a:p>
            <a:pPr marL="171450" marR="0" lvl="0" indent="-171450" algn="l" rtl="0">
              <a:spcBef>
                <a:spcPts val="0"/>
              </a:spcBef>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Actions are shared with the whole group, discussed, and collected. Additional insights are invited. 2–10 min.</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 </a:t>
            </a: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WHY? Purposes</a:t>
            </a:r>
          </a:p>
          <a:p>
            <a:pPr marL="171450" marR="0" lvl="0" indent="-171450" algn="l" rtl="0">
              <a:spcBef>
                <a:spcPts val="0"/>
              </a:spcBef>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Build shared understanding of how people develop different perspectives, ideas, and rationales for actions and decisions</a:t>
            </a:r>
          </a:p>
          <a:p>
            <a:pPr marL="171450" marR="0" lvl="0" indent="-171450" algn="l" rtl="0">
              <a:spcBef>
                <a:spcPts val="0"/>
              </a:spcBef>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Make sure that learning is generated from shared experiences: no feedback = no learning</a:t>
            </a:r>
          </a:p>
          <a:p>
            <a:pPr marL="171450" marR="0" lvl="0" indent="-171450" algn="l" rtl="0">
              <a:spcBef>
                <a:spcPts val="0"/>
              </a:spcBef>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Avoid repeating the same mistakes or dysfunctions over and over</a:t>
            </a:r>
          </a:p>
          <a:p>
            <a:pPr marL="171450" marR="0" lvl="0" indent="-171450" algn="l" rtl="0">
              <a:spcBef>
                <a:spcPts val="0"/>
              </a:spcBef>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Avoid arguments about actions based on lack of clarity about facts or their interpretation</a:t>
            </a:r>
          </a:p>
          <a:p>
            <a:pPr marL="171450" marR="0" lvl="0" indent="-171450" algn="l" rtl="0">
              <a:spcBef>
                <a:spcPts val="0"/>
              </a:spcBef>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Eliminate the tendency to jump prematurely to action, leaving people behind</a:t>
            </a:r>
          </a:p>
          <a:p>
            <a:pPr marL="171450" marR="0" lvl="0" indent="-171450" algn="l" rtl="0">
              <a:spcBef>
                <a:spcPts val="0"/>
              </a:spcBef>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Get all the data and observations out on the table first thing for everyone to start on the same page</a:t>
            </a:r>
          </a:p>
          <a:p>
            <a:pPr marL="171450" marR="0" lvl="0" indent="-171450" algn="l" rtl="0">
              <a:spcBef>
                <a:spcPts val="0"/>
              </a:spcBef>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Honor the history and the novelty of what is unfolding</a:t>
            </a:r>
          </a:p>
          <a:p>
            <a:pPr marL="171450" marR="0" lvl="0" indent="-171450" algn="l" rtl="0">
              <a:spcBef>
                <a:spcPts val="0"/>
              </a:spcBef>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Build trust and reduce fear by learning together at each step of a shared experience</a:t>
            </a:r>
          </a:p>
          <a:p>
            <a:pPr marL="171450" marR="0" lvl="0" indent="-171450" algn="l" rtl="0">
              <a:spcBef>
                <a:spcPts val="0"/>
              </a:spcBef>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Make sense of complex challenges in a way that unleashes action</a:t>
            </a:r>
          </a:p>
          <a:p>
            <a:pPr marL="171450" marR="0" lvl="0" indent="-171450" algn="l" rtl="0">
              <a:spcBef>
                <a:spcPts val="0"/>
              </a:spcBef>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Experience how questions are more powerful than answers because they invite active exploration</a:t>
            </a: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Tips and Traps</a:t>
            </a:r>
          </a:p>
          <a:p>
            <a:pPr marL="171450" marR="0" lvl="0" indent="-171450" algn="l" rtl="0">
              <a:spcBef>
                <a:spcPts val="0"/>
              </a:spcBef>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Practice, practice, practice … then </a:t>
            </a:r>
            <a:r>
              <a:rPr lang="en-US" sz="1200" b="1" i="0" u="none" strike="noStrike" cap="none" dirty="0">
                <a:solidFill>
                  <a:schemeClr val="dk1"/>
                </a:solidFill>
                <a:latin typeface="Calibri"/>
                <a:ea typeface="Calibri"/>
                <a:cs typeface="Calibri"/>
                <a:sym typeface="Calibri"/>
              </a:rPr>
              <a:t>What, So What, Now What?</a:t>
            </a:r>
            <a:r>
              <a:rPr lang="en-US" sz="1200" b="0" i="0" u="none" strike="noStrike" cap="none" dirty="0">
                <a:solidFill>
                  <a:schemeClr val="dk1"/>
                </a:solidFill>
                <a:latin typeface="Calibri"/>
                <a:ea typeface="Calibri"/>
                <a:cs typeface="Calibri"/>
                <a:sym typeface="Calibri"/>
              </a:rPr>
              <a:t> will feel like breathing</a:t>
            </a:r>
          </a:p>
          <a:p>
            <a:pPr marL="171450" marR="0" lvl="0" indent="-171450" algn="l" rtl="0">
              <a:spcBef>
                <a:spcPts val="0"/>
              </a:spcBef>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Check with small groups to clarify appropriate answers to each question (some groups get confused about what fits in each category) and share examples of answers with the whole group if needed</a:t>
            </a:r>
          </a:p>
          <a:p>
            <a:pPr marL="171450" marR="0" lvl="0" indent="-171450" algn="l" rtl="0">
              <a:spcBef>
                <a:spcPts val="0"/>
              </a:spcBef>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When sharing with the whole group, collect one important answer at a time.  Don't try to collect answers from each group or invite a long repetitive list from a single group.  Seek out unique </a:t>
            </a:r>
            <a:r>
              <a:rPr lang="en-US" sz="1200" b="0" i="0" u="none" strike="noStrike" cap="none" dirty="0" err="1">
                <a:solidFill>
                  <a:schemeClr val="dk1"/>
                </a:solidFill>
                <a:latin typeface="Calibri"/>
                <a:ea typeface="Calibri"/>
                <a:cs typeface="Calibri"/>
                <a:sym typeface="Calibri"/>
              </a:rPr>
              <a:t>anwsers</a:t>
            </a:r>
            <a:r>
              <a:rPr lang="en-US" sz="1200" b="0" i="0" u="none" strike="noStrike" cap="none" dirty="0">
                <a:solidFill>
                  <a:schemeClr val="dk1"/>
                </a:solidFill>
                <a:latin typeface="Calibri"/>
                <a:ea typeface="Calibri"/>
                <a:cs typeface="Calibri"/>
                <a:sym typeface="Calibri"/>
              </a:rPr>
              <a:t> that are full of meaning.  </a:t>
            </a:r>
          </a:p>
          <a:p>
            <a:pPr marL="171450" marR="0" lvl="0" indent="-171450" algn="l" rtl="0">
              <a:spcBef>
                <a:spcPts val="0"/>
              </a:spcBef>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Intervene quickly and clearly when someone jumps up the Ladder of Inference</a:t>
            </a:r>
          </a:p>
          <a:p>
            <a:pPr marL="171450" marR="0" lvl="0" indent="-171450" algn="l" rtl="0">
              <a:spcBef>
                <a:spcPts val="0"/>
              </a:spcBef>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Don't jump over the So What? stage too quickly.  It can be challenging for people to link observations directly to patterns.  It is the most difficult of the three </a:t>
            </a:r>
            <a:r>
              <a:rPr lang="en-US" sz="1200" b="0" i="0" u="none" strike="noStrike" cap="none" dirty="0" err="1">
                <a:solidFill>
                  <a:schemeClr val="dk1"/>
                </a:solidFill>
                <a:latin typeface="Calibri"/>
                <a:ea typeface="Calibri"/>
                <a:cs typeface="Calibri"/>
                <a:sym typeface="Calibri"/>
              </a:rPr>
              <a:t>Whats</a:t>
            </a:r>
            <a:r>
              <a:rPr lang="en-US" sz="1200" b="0" i="0" u="none" strike="noStrike" cap="none" dirty="0">
                <a:solidFill>
                  <a:schemeClr val="dk1"/>
                </a:solidFill>
                <a:latin typeface="Calibri"/>
                <a:ea typeface="Calibri"/>
                <a:cs typeface="Calibri"/>
                <a:sym typeface="Calibri"/>
              </a:rPr>
              <a:t>.  Use the Ladder of Inference as a reminder of the logical steps "up the ladder" from observations to action.  </a:t>
            </a:r>
          </a:p>
          <a:p>
            <a:pPr marL="171450" marR="0" lvl="0" indent="-171450" algn="l" rtl="0">
              <a:spcBef>
                <a:spcPts val="0"/>
              </a:spcBef>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Appreciate candid feedback and recognize it</a:t>
            </a:r>
          </a:p>
          <a:p>
            <a:pPr marL="171450" marR="0" lvl="0" indent="-171450" algn="l" rtl="0">
              <a:spcBef>
                <a:spcPts val="0"/>
              </a:spcBef>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Build in time for the debrief—don’t trivialize it, don’t rush it</a:t>
            </a:r>
          </a:p>
          <a:p>
            <a:pPr marL="171450" marR="0" lvl="0" indent="-171450" algn="l" rtl="0">
              <a:spcBef>
                <a:spcPts val="0"/>
              </a:spcBef>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Make it the norm to debrief with </a:t>
            </a:r>
            <a:r>
              <a:rPr lang="en-US" sz="1200" b="1" i="0" u="none" strike="noStrike" cap="none" dirty="0">
                <a:solidFill>
                  <a:schemeClr val="dk1"/>
                </a:solidFill>
                <a:latin typeface="Calibri"/>
                <a:ea typeface="Calibri"/>
                <a:cs typeface="Calibri"/>
                <a:sym typeface="Calibri"/>
              </a:rPr>
              <a:t>W</a:t>
            </a:r>
            <a:r>
              <a:rPr lang="en-US" sz="1200" b="1" i="0" u="none" strike="noStrike" cap="none" baseline="30000" dirty="0">
                <a:solidFill>
                  <a:schemeClr val="dk1"/>
                </a:solidFill>
                <a:latin typeface="Calibri"/>
                <a:ea typeface="Calibri"/>
                <a:cs typeface="Calibri"/>
                <a:sym typeface="Calibri"/>
              </a:rPr>
              <a:t>3</a:t>
            </a:r>
            <a:r>
              <a:rPr lang="en-US" sz="1200" b="0" i="0" u="none" strike="noStrike" cap="none" dirty="0">
                <a:solidFill>
                  <a:schemeClr val="dk1"/>
                </a:solidFill>
                <a:latin typeface="Calibri"/>
                <a:ea typeface="Calibri"/>
                <a:cs typeface="Calibri"/>
                <a:sym typeface="Calibri"/>
              </a:rPr>
              <a:t>, however quickly, at the end of everything</a:t>
            </a: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Riffs and Variations</a:t>
            </a:r>
          </a:p>
          <a:p>
            <a:pPr marL="171450" marR="0" lvl="0" indent="-171450" algn="l" rtl="0">
              <a:spcBef>
                <a:spcPts val="0"/>
              </a:spcBef>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Use a talking </a:t>
            </a:r>
            <a:r>
              <a:rPr lang="en-US" sz="1200" b="0" i="0" u="none" strike="noStrike" cap="none" dirty="0" err="1">
                <a:solidFill>
                  <a:schemeClr val="dk1"/>
                </a:solidFill>
                <a:latin typeface="Calibri"/>
                <a:ea typeface="Calibri"/>
                <a:cs typeface="Calibri"/>
                <a:sym typeface="Calibri"/>
              </a:rPr>
              <a:t>obect</a:t>
            </a:r>
            <a:r>
              <a:rPr lang="en-US" sz="1200" b="0" i="0" u="none" strike="noStrike" cap="none" dirty="0">
                <a:solidFill>
                  <a:schemeClr val="dk1"/>
                </a:solidFill>
                <a:latin typeface="Calibri"/>
                <a:ea typeface="Calibri"/>
                <a:cs typeface="Calibri"/>
                <a:sym typeface="Calibri"/>
              </a:rPr>
              <a:t> for each round.  It slows and deepens the productivity of </a:t>
            </a:r>
            <a:r>
              <a:rPr lang="en-US" sz="1200" b="1" i="0" u="none" strike="noStrike" cap="none" dirty="0">
                <a:solidFill>
                  <a:schemeClr val="dk1"/>
                </a:solidFill>
                <a:latin typeface="Calibri"/>
                <a:ea typeface="Calibri"/>
                <a:cs typeface="Calibri"/>
                <a:sym typeface="Calibri"/>
              </a:rPr>
              <a:t>W</a:t>
            </a:r>
            <a:r>
              <a:rPr lang="en-US" sz="1200" b="1" i="0" u="none" strike="noStrike" cap="none" baseline="30000" dirty="0">
                <a:solidFill>
                  <a:schemeClr val="dk1"/>
                </a:solidFill>
                <a:latin typeface="Calibri"/>
                <a:ea typeface="Calibri"/>
                <a:cs typeface="Calibri"/>
                <a:sym typeface="Calibri"/>
              </a:rPr>
              <a:t>3</a:t>
            </a:r>
          </a:p>
          <a:p>
            <a:pPr marL="171450" marR="0" lvl="0" indent="-171450" algn="l" rtl="0">
              <a:spcBef>
                <a:spcPts val="0"/>
              </a:spcBef>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For the What? question, spend time sifting items that arise into three categories: facts with evidence, shared observations, feelings, and opinions</a:t>
            </a:r>
          </a:p>
          <a:p>
            <a:pPr marL="171450" marR="0" lvl="0" indent="-171450" algn="l" rtl="0">
              <a:spcBef>
                <a:spcPts val="0"/>
              </a:spcBef>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Add a What If? question between So What? and Now What?</a:t>
            </a:r>
          </a:p>
          <a:p>
            <a:pPr marL="171450" marR="0" lvl="0" indent="-171450" algn="l" rtl="0">
              <a:spcBef>
                <a:spcPts val="0"/>
              </a:spcBef>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For the So What? Question, sift items into patterns, conclusions, hypotheses/educated guesses, beliefs</a:t>
            </a:r>
          </a:p>
          <a:p>
            <a:pPr marL="171450" marR="0" lvl="0" indent="-171450" algn="l" rtl="0">
              <a:spcBef>
                <a:spcPts val="0"/>
              </a:spcBef>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Invite a small group of volunteers to debrief in front of the whole room.  People with strong reactions and diverse roles should be invited to join in. </a:t>
            </a: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Examples</a:t>
            </a:r>
          </a:p>
          <a:p>
            <a:pPr marL="171450" marR="0" lvl="0" indent="-171450" algn="l" rtl="0">
              <a:spcBef>
                <a:spcPts val="0"/>
              </a:spcBef>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For drawing out the history and meaning of the events prior to your gathering, start a meeting with </a:t>
            </a:r>
            <a:r>
              <a:rPr lang="en-US" sz="1200" b="1" i="0" u="none" strike="noStrike" cap="none" dirty="0">
                <a:solidFill>
                  <a:schemeClr val="dk1"/>
                </a:solidFill>
                <a:latin typeface="Calibri"/>
                <a:ea typeface="Calibri"/>
                <a:cs typeface="Calibri"/>
                <a:sym typeface="Calibri"/>
              </a:rPr>
              <a:t>W³</a:t>
            </a:r>
          </a:p>
          <a:p>
            <a:pPr marL="171450" marR="0" lvl="0" indent="-171450" algn="l" rtl="0">
              <a:spcBef>
                <a:spcPts val="0"/>
              </a:spcBef>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For debriefing any meeting topic that generates complex or controversial responses</a:t>
            </a:r>
          </a:p>
          <a:p>
            <a:pPr marL="171450" marR="0" lvl="0" indent="-171450" algn="l" rtl="0">
              <a:spcBef>
                <a:spcPts val="0"/>
              </a:spcBef>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For groups with people who have strong opinions or individuals who dominate the conversation</a:t>
            </a:r>
          </a:p>
          <a:p>
            <a:pPr marL="171450" marR="0" lvl="0" indent="-171450" algn="l" rtl="0">
              <a:spcBef>
                <a:spcPts val="0"/>
              </a:spcBef>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For groups with people who have difficulty listening to others with different backgrounds</a:t>
            </a:r>
          </a:p>
          <a:p>
            <a:pPr marL="171450" marR="0" lvl="0" indent="-171450" algn="l" rtl="0">
              <a:spcBef>
                <a:spcPts val="0"/>
              </a:spcBef>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For use in place of a leader “telling” people what to think, what conclusions to draw, or what actions to take (often unintentionally)</a:t>
            </a:r>
          </a:p>
          <a:p>
            <a:pPr marL="171450" marR="0" lvl="0" indent="-171450" algn="l" rtl="0">
              <a:spcBef>
                <a:spcPts val="0"/>
              </a:spcBef>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As a standard discipline at the end of all meetings</a:t>
            </a:r>
          </a:p>
          <a:p>
            <a:pPr marL="171450" marR="0" lvl="0" indent="-171450" algn="l" rtl="0">
              <a:spcBef>
                <a:spcPts val="0"/>
              </a:spcBef>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Right after a shocking event</a:t>
            </a:r>
          </a:p>
          <a:p>
            <a:pPr marL="171450" marR="0" lvl="0" indent="-171450" algn="l" rtl="0">
              <a:spcBef>
                <a:spcPts val="0"/>
              </a:spcBef>
              <a:buSzPct val="25000"/>
              <a:buFont typeface="Arial" panose="020B0604020202020204" pitchFamily="34" charset="0"/>
              <a:buChar char="•"/>
            </a:pPr>
            <a:r>
              <a:rPr lang="en-US" sz="1200" b="0" i="0" u="none" strike="noStrike" cap="none" dirty="0">
                <a:solidFill>
                  <a:schemeClr val="dk1"/>
                </a:solidFill>
                <a:latin typeface="Calibri"/>
                <a:ea typeface="Calibri"/>
                <a:cs typeface="Calibri"/>
                <a:sym typeface="Calibri"/>
              </a:rPr>
              <a:t>More on </a:t>
            </a:r>
            <a:r>
              <a:rPr lang="en-US" sz="1200" b="1" i="0" u="none" strike="noStrike" cap="none" dirty="0">
                <a:solidFill>
                  <a:schemeClr val="dk1"/>
                </a:solidFill>
                <a:latin typeface="Calibri"/>
                <a:ea typeface="Calibri"/>
                <a:cs typeface="Calibri"/>
                <a:sym typeface="Calibri"/>
              </a:rPr>
              <a:t>talking </a:t>
            </a:r>
            <a:r>
              <a:rPr lang="en-US" sz="1200" b="1" i="0" u="none" strike="noStrike" cap="none" dirty="0" err="1">
                <a:solidFill>
                  <a:schemeClr val="dk1"/>
                </a:solidFill>
                <a:latin typeface="Calibri"/>
                <a:ea typeface="Calibri"/>
                <a:cs typeface="Calibri"/>
                <a:sym typeface="Calibri"/>
              </a:rPr>
              <a:t>obects</a:t>
            </a:r>
            <a:r>
              <a:rPr lang="en-US" sz="1200" b="0" i="0" u="none" strike="noStrike" cap="none" dirty="0">
                <a:solidFill>
                  <a:schemeClr val="dk1"/>
                </a:solidFill>
                <a:latin typeface="Calibri"/>
                <a:ea typeface="Calibri"/>
                <a:cs typeface="Calibri"/>
                <a:sym typeface="Calibri"/>
              </a:rPr>
              <a:t>: a taking object can be anything you are able to pass from one person to another. When you have it, you are invited to speak. When you don’t, you are invited to listen.  Natural objects that are enjoyable to hold in your hands. Playful art objects can also help lighten the mood for very serious topics. In a pinch, a book or pen will serve. </a:t>
            </a: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Attribution</a:t>
            </a:r>
            <a:r>
              <a:rPr lang="en-US" sz="1200" b="0" i="0" u="none" strike="noStrike" cap="none" dirty="0">
                <a:solidFill>
                  <a:schemeClr val="dk1"/>
                </a:solidFill>
                <a:latin typeface="Calibri"/>
                <a:ea typeface="Calibri"/>
                <a:cs typeface="Calibri"/>
                <a:sym typeface="Calibri"/>
              </a:rPr>
              <a:t>: Liberating Structure developed by Henri </a:t>
            </a:r>
            <a:r>
              <a:rPr lang="en-US" sz="1200" b="0" i="0" u="none" strike="noStrike" cap="none" dirty="0" err="1">
                <a:solidFill>
                  <a:schemeClr val="dk1"/>
                </a:solidFill>
                <a:latin typeface="Calibri"/>
                <a:ea typeface="Calibri"/>
                <a:cs typeface="Calibri"/>
                <a:sym typeface="Calibri"/>
              </a:rPr>
              <a:t>Lipmanowicz</a:t>
            </a:r>
            <a:r>
              <a:rPr lang="en-US" sz="1200" b="0" i="0" u="none" strike="noStrike" cap="none" dirty="0">
                <a:solidFill>
                  <a:schemeClr val="dk1"/>
                </a:solidFill>
                <a:latin typeface="Calibri"/>
                <a:ea typeface="Calibri"/>
                <a:cs typeface="Calibri"/>
                <a:sym typeface="Calibri"/>
              </a:rPr>
              <a:t> and Keith McCandless. Chris </a:t>
            </a:r>
            <a:r>
              <a:rPr lang="en-US" sz="1200" b="0" i="0" u="none" strike="noStrike" cap="none" dirty="0" err="1">
                <a:solidFill>
                  <a:schemeClr val="dk1"/>
                </a:solidFill>
                <a:latin typeface="Calibri"/>
                <a:ea typeface="Calibri"/>
                <a:cs typeface="Calibri"/>
                <a:sym typeface="Calibri"/>
              </a:rPr>
              <a:t>Argyris</a:t>
            </a:r>
            <a:r>
              <a:rPr lang="en-US" sz="1200" b="0" i="0" u="none" strike="noStrike" cap="none" dirty="0">
                <a:solidFill>
                  <a:schemeClr val="dk1"/>
                </a:solidFill>
                <a:latin typeface="Calibri"/>
                <a:ea typeface="Calibri"/>
                <a:cs typeface="Calibri"/>
                <a:sym typeface="Calibri"/>
              </a:rPr>
              <a:t> introduced the “Ladder of Inference” in </a:t>
            </a:r>
            <a:r>
              <a:rPr lang="en-US" sz="1200" b="0" i="1" u="none" strike="noStrike" cap="none" dirty="0">
                <a:solidFill>
                  <a:schemeClr val="dk1"/>
                </a:solidFill>
                <a:latin typeface="Calibri"/>
                <a:ea typeface="Calibri"/>
                <a:cs typeface="Calibri"/>
                <a:sym typeface="Calibri"/>
              </a:rPr>
              <a:t>Reasoning, Learning, and Action: Individual and Organizational</a:t>
            </a:r>
            <a:r>
              <a:rPr lang="en-US" sz="1200" b="0" i="0" u="none" strike="noStrike" cap="none" dirty="0">
                <a:solidFill>
                  <a:schemeClr val="dk1"/>
                </a:solidFill>
                <a:latin typeface="Calibri"/>
                <a:ea typeface="Calibri"/>
                <a:cs typeface="Calibri"/>
                <a:sym typeface="Calibri"/>
              </a:rPr>
              <a:t> (San Francisco: Jossey-Bass, 1982). Peter </a:t>
            </a:r>
            <a:r>
              <a:rPr lang="en-US" sz="1200" b="0" i="0" u="none" strike="noStrike" cap="none" dirty="0" err="1">
                <a:solidFill>
                  <a:schemeClr val="dk1"/>
                </a:solidFill>
                <a:latin typeface="Calibri"/>
                <a:ea typeface="Calibri"/>
                <a:cs typeface="Calibri"/>
                <a:sym typeface="Calibri"/>
              </a:rPr>
              <a:t>Senge</a:t>
            </a:r>
            <a:r>
              <a:rPr lang="en-US" sz="1200" b="0" i="0" u="none" strike="noStrike" cap="none" dirty="0">
                <a:solidFill>
                  <a:schemeClr val="dk1"/>
                </a:solidFill>
                <a:latin typeface="Calibri"/>
                <a:ea typeface="Calibri"/>
                <a:cs typeface="Calibri"/>
                <a:sym typeface="Calibri"/>
              </a:rPr>
              <a:t> popularized it in </a:t>
            </a:r>
            <a:r>
              <a:rPr lang="en-US" sz="1200" b="0" i="1" u="none" strike="noStrike" cap="none" dirty="0">
                <a:solidFill>
                  <a:schemeClr val="dk1"/>
                </a:solidFill>
                <a:latin typeface="Calibri"/>
                <a:ea typeface="Calibri"/>
                <a:cs typeface="Calibri"/>
                <a:sym typeface="Calibri"/>
              </a:rPr>
              <a:t>The Fifth Discipline: The Art and Practice of the Learning Organization</a:t>
            </a:r>
            <a:r>
              <a:rPr lang="en-US" sz="1200" b="0" i="0" u="none" strike="noStrike" cap="none" dirty="0">
                <a:solidFill>
                  <a:schemeClr val="dk1"/>
                </a:solidFill>
                <a:latin typeface="Calibri"/>
                <a:ea typeface="Calibri"/>
                <a:cs typeface="Calibri"/>
                <a:sym typeface="Calibri"/>
              </a:rPr>
              <a:t> (New York: Doubleday, 1990).</a:t>
            </a:r>
          </a:p>
          <a:p>
            <a:pPr marL="0" marR="0" lvl="0" indent="0" algn="l" rtl="0">
              <a:spcBef>
                <a:spcPts val="0"/>
              </a:spcBef>
              <a:buSzPct val="25000"/>
              <a:buNone/>
            </a:pPr>
            <a:r>
              <a:rPr lang="en-US" sz="1200" b="1" i="0" u="none" strike="noStrike" cap="none" dirty="0">
                <a:solidFill>
                  <a:schemeClr val="dk1"/>
                </a:solidFill>
                <a:latin typeface="Calibri"/>
                <a:ea typeface="Calibri"/>
                <a:cs typeface="Calibri"/>
                <a:sym typeface="Calibri"/>
              </a:rPr>
              <a:t> Collateral Material</a:t>
            </a:r>
          </a:p>
          <a:p>
            <a:pPr marL="0" marR="0" lvl="0" indent="0" algn="l" rtl="0">
              <a:spcBef>
                <a:spcPts val="0"/>
              </a:spcBef>
              <a:buSzPct val="25000"/>
              <a:buNone/>
            </a:pPr>
            <a:r>
              <a:rPr lang="en-US" sz="1200" b="0" i="1" u="none" strike="noStrike" cap="none" dirty="0">
                <a:solidFill>
                  <a:schemeClr val="dk1"/>
                </a:solidFill>
                <a:latin typeface="Calibri"/>
                <a:ea typeface="Calibri"/>
                <a:cs typeface="Calibri"/>
                <a:sym typeface="Calibri"/>
              </a:rPr>
              <a:t>Below: Presentation materials for introducing </a:t>
            </a:r>
            <a:r>
              <a:rPr lang="en-US" sz="1200" b="1" i="1" u="none" strike="noStrike" cap="none" dirty="0">
                <a:solidFill>
                  <a:schemeClr val="dk1"/>
                </a:solidFill>
                <a:latin typeface="Calibri"/>
                <a:ea typeface="Calibri"/>
                <a:cs typeface="Calibri"/>
                <a:sym typeface="Calibri"/>
              </a:rPr>
              <a:t>What,</a:t>
            </a:r>
            <a:r>
              <a:rPr lang="en-US" sz="1200" b="1" i="1" u="none" strike="noStrike" cap="none" baseline="30000" dirty="0">
                <a:solidFill>
                  <a:schemeClr val="dk1"/>
                </a:solidFill>
                <a:latin typeface="Calibri"/>
                <a:ea typeface="Calibri"/>
                <a:cs typeface="Calibri"/>
                <a:sym typeface="Calibri"/>
              </a:rPr>
              <a:t> </a:t>
            </a:r>
            <a:r>
              <a:rPr lang="en-US" sz="1200" b="1" i="1" u="none" strike="noStrike" cap="none" dirty="0">
                <a:solidFill>
                  <a:schemeClr val="dk1"/>
                </a:solidFill>
                <a:latin typeface="Calibri"/>
                <a:ea typeface="Calibri"/>
                <a:cs typeface="Calibri"/>
                <a:sym typeface="Calibri"/>
              </a:rPr>
              <a:t>So What, Now What?</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536" name="Shape 53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11902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Shape 56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r>
              <a:rPr lang="en-US" dirty="0"/>
              <a:t>See also https://www.mindtools.com/pages/article/newTMC_91.htm</a:t>
            </a:r>
            <a:endParaRPr dirty="0"/>
          </a:p>
        </p:txBody>
      </p:sp>
      <p:sp>
        <p:nvSpPr>
          <p:cNvPr id="566" name="Shape 566"/>
          <p:cNvSpPr>
            <a:spLocks noGrp="1" noRot="1" noChangeAspect="1"/>
          </p:cNvSpPr>
          <p:nvPr>
            <p:ph type="sldImg" idx="2"/>
          </p:nvPr>
        </p:nvSpPr>
        <p:spPr>
          <a:xfrm>
            <a:off x="685800" y="1143000"/>
            <a:ext cx="2465388" cy="13858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3483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Shape 92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8</a:t>
            </a:fld>
            <a:endParaRPr lang="en-US" sz="1200">
              <a:solidFill>
                <a:schemeClr val="dk1"/>
              </a:solidFill>
              <a:latin typeface="Calibri"/>
              <a:ea typeface="Calibri"/>
              <a:cs typeface="Calibri"/>
              <a:sym typeface="Calibri"/>
            </a:endParaRPr>
          </a:p>
        </p:txBody>
      </p:sp>
      <p:sp>
        <p:nvSpPr>
          <p:cNvPr id="929" name="Shape 929"/>
          <p:cNvSpPr txBox="1"/>
          <p:nvPr/>
        </p:nvSpPr>
        <p:spPr>
          <a:xfrm>
            <a:off x="1106488" y="685801"/>
            <a:ext cx="1118920" cy="305718"/>
          </a:xfrm>
          <a:prstGeom prst="rect">
            <a:avLst/>
          </a:prstGeom>
          <a:solidFill>
            <a:srgbClr val="FFFFFF"/>
          </a:solidFill>
          <a:ln w="9525" cap="flat" cmpd="sng">
            <a:solidFill>
              <a:srgbClr val="000000"/>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930" name="Shape 930"/>
          <p:cNvSpPr txBox="1">
            <a:spLocks noGrp="1"/>
          </p:cNvSpPr>
          <p:nvPr>
            <p:ph type="body" idx="1"/>
          </p:nvPr>
        </p:nvSpPr>
        <p:spPr>
          <a:xfrm>
            <a:off x="685800" y="3360145"/>
            <a:ext cx="5470525" cy="507274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1200" b="1" i="0" u="none" strike="noStrike" cap="none" dirty="0">
                <a:solidFill>
                  <a:schemeClr val="dk1"/>
                </a:solidFill>
                <a:latin typeface="Calibri"/>
                <a:ea typeface="Calibri"/>
                <a:cs typeface="Calibri"/>
                <a:sym typeface="Calibri"/>
              </a:rPr>
              <a:t>Note: </a:t>
            </a:r>
          </a:p>
          <a:p>
            <a:pPr marL="0" marR="0" lvl="0" indent="0" algn="l" rtl="0">
              <a:spcBef>
                <a:spcPts val="0"/>
              </a:spcBef>
              <a:spcAft>
                <a:spcPts val="0"/>
              </a:spcAft>
              <a:buSzPct val="25000"/>
              <a:buNone/>
            </a:pPr>
            <a:r>
              <a:rPr lang="en-US" sz="1200" b="0" i="0" u="none" strike="noStrike" cap="none" dirty="0">
                <a:solidFill>
                  <a:schemeClr val="dk1"/>
                </a:solidFill>
                <a:latin typeface="Calibri"/>
                <a:ea typeface="Calibri"/>
                <a:cs typeface="Calibri"/>
                <a:sym typeface="Calibri"/>
              </a:rPr>
              <a:t>“Where is your 15%?” Where do you have discretion and freedom to act?”</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Mention because so many teachers feel they don’t have this power</a:t>
            </a:r>
          </a:p>
        </p:txBody>
      </p:sp>
      <p:sp>
        <p:nvSpPr>
          <p:cNvPr id="931" name="Shape 931"/>
          <p:cNvSpPr txBox="1"/>
          <p:nvPr/>
        </p:nvSpPr>
        <p:spPr>
          <a:xfrm>
            <a:off x="3884612" y="8686800"/>
            <a:ext cx="2959100" cy="444500"/>
          </a:xfrm>
          <a:prstGeom prst="rect">
            <a:avLst/>
          </a:prstGeom>
          <a:noFill/>
          <a:ln>
            <a:noFill/>
          </a:ln>
        </p:spPr>
        <p:txBody>
          <a:bodyPr lIns="90000" tIns="46800" rIns="90000" bIns="46800" anchor="b" anchorCtr="0">
            <a:noAutofit/>
          </a:bodyPr>
          <a:lstStyle/>
          <a:p>
            <a:pPr marL="0" marR="0" lvl="0" indent="0" algn="r" rtl="0">
              <a:spcBef>
                <a:spcPts val="0"/>
              </a:spcBef>
              <a:buSzPct val="25000"/>
              <a:buNone/>
            </a:pPr>
            <a:fld id="{00000000-1234-1234-1234-123412341234}" type="slidenum">
              <a:rPr lang="en-US" sz="1200">
                <a:solidFill>
                  <a:srgbClr val="000000"/>
                </a:solidFill>
                <a:latin typeface="Calibri"/>
                <a:ea typeface="Calibri"/>
                <a:cs typeface="Calibri"/>
                <a:sym typeface="Calibri"/>
              </a:rPr>
              <a:t>8</a:t>
            </a:fld>
            <a:endParaRPr lang="en-US" sz="1200">
              <a:solidFill>
                <a:srgbClr val="000000"/>
              </a:solidFill>
              <a:latin typeface="Calibri"/>
              <a:ea typeface="Calibri"/>
              <a:cs typeface="Calibri"/>
              <a:sym typeface="Calibri"/>
            </a:endParaRPr>
          </a:p>
        </p:txBody>
      </p:sp>
      <p:sp>
        <p:nvSpPr>
          <p:cNvPr id="932" name="Shape 932"/>
          <p:cNvSpPr>
            <a:spLocks noGrp="1" noRot="1" noChangeAspect="1"/>
          </p:cNvSpPr>
          <p:nvPr>
            <p:ph type="sldImg" idx="2"/>
          </p:nvPr>
        </p:nvSpPr>
        <p:spPr>
          <a:xfrm>
            <a:off x="685800" y="1143000"/>
            <a:ext cx="2619375" cy="14732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743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Shape 94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942" name="Shape 942"/>
          <p:cNvSpPr>
            <a:spLocks noGrp="1" noRot="1" noChangeAspect="1"/>
          </p:cNvSpPr>
          <p:nvPr>
            <p:ph type="sldImg" idx="2"/>
          </p:nvPr>
        </p:nvSpPr>
        <p:spPr>
          <a:xfrm>
            <a:off x="685800" y="1143000"/>
            <a:ext cx="1285875" cy="723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6745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Shape 983"/>
          <p:cNvSpPr>
            <a:spLocks noGrp="1" noRot="1" noChangeAspect="1"/>
          </p:cNvSpPr>
          <p:nvPr>
            <p:ph type="sldImg" idx="2"/>
          </p:nvPr>
        </p:nvSpPr>
        <p:spPr>
          <a:xfrm>
            <a:off x="400050" y="195263"/>
            <a:ext cx="1296988" cy="7302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84" name="Shape 984"/>
          <p:cNvSpPr txBox="1">
            <a:spLocks noGrp="1"/>
          </p:cNvSpPr>
          <p:nvPr>
            <p:ph type="body" idx="1"/>
          </p:nvPr>
        </p:nvSpPr>
        <p:spPr>
          <a:xfrm>
            <a:off x="308472" y="1068635"/>
            <a:ext cx="6268598" cy="77338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1" i="0" u="none" strike="noStrike" cap="none" dirty="0">
                <a:solidFill>
                  <a:schemeClr val="dk1"/>
                </a:solidFill>
                <a:latin typeface="Calibri"/>
                <a:ea typeface="Calibri"/>
                <a:cs typeface="Calibri"/>
                <a:sym typeface="Calibri"/>
              </a:rPr>
              <a:t>Discover and Focus on What Each Person Has the Freedom and Resources to Do Now (20 min.)</a:t>
            </a:r>
          </a:p>
          <a:p>
            <a:pPr marL="0" marR="0" lvl="0" indent="0" algn="l" rtl="0">
              <a:spcBef>
                <a:spcPts val="0"/>
              </a:spcBef>
              <a:buSzPct val="25000"/>
              <a:buNone/>
            </a:pPr>
            <a:r>
              <a:rPr lang="en-US" sz="1100" b="0" i="1" u="none" strike="noStrike" cap="none" dirty="0">
                <a:solidFill>
                  <a:schemeClr val="dk1"/>
                </a:solidFill>
                <a:latin typeface="Calibri"/>
                <a:ea typeface="Calibri"/>
                <a:cs typeface="Calibri"/>
                <a:sym typeface="Calibri"/>
              </a:rPr>
              <a:t>You cannot cross the sea merely by standing and staring at the water. – R. Tagore</a:t>
            </a:r>
          </a:p>
          <a:p>
            <a:pPr marL="0" marR="0" lvl="0" indent="0" algn="l" rtl="0">
              <a:spcBef>
                <a:spcPts val="0"/>
              </a:spcBef>
              <a:buSzPct val="25000"/>
              <a:buNone/>
            </a:pPr>
            <a:endParaRPr sz="1100" b="0" i="1"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100" b="1" i="0" u="none" strike="noStrike" cap="none" dirty="0">
                <a:solidFill>
                  <a:schemeClr val="dk1"/>
                </a:solidFill>
                <a:latin typeface="Calibri"/>
                <a:ea typeface="Calibri"/>
                <a:cs typeface="Calibri"/>
                <a:sym typeface="Calibri"/>
              </a:rPr>
              <a:t>What is made possible? </a:t>
            </a:r>
            <a:r>
              <a:rPr lang="en-US" sz="1100" b="0" i="0" u="none" strike="noStrike" cap="none" dirty="0">
                <a:solidFill>
                  <a:schemeClr val="dk1"/>
                </a:solidFill>
                <a:latin typeface="Calibri"/>
                <a:ea typeface="Calibri"/>
                <a:cs typeface="Calibri"/>
                <a:sym typeface="Calibri"/>
              </a:rPr>
              <a:t>You can reveal the actions, however small, that everyone can do immediately. At a minimum, these will create momentum, and that may make a BIG difference. </a:t>
            </a:r>
            <a:r>
              <a:rPr lang="en-US" sz="1100" b="1" i="0" u="none" strike="noStrike" cap="none" dirty="0">
                <a:solidFill>
                  <a:schemeClr val="dk1"/>
                </a:solidFill>
                <a:latin typeface="Calibri"/>
                <a:ea typeface="Calibri"/>
                <a:cs typeface="Calibri"/>
                <a:sym typeface="Calibri"/>
              </a:rPr>
              <a:t>15% Solutions</a:t>
            </a:r>
            <a:r>
              <a:rPr lang="en-US" sz="1100" b="0" i="0" u="none" strike="noStrike" cap="none" dirty="0">
                <a:solidFill>
                  <a:schemeClr val="dk1"/>
                </a:solidFill>
                <a:latin typeface="Calibri"/>
                <a:ea typeface="Calibri"/>
                <a:cs typeface="Calibri"/>
                <a:sym typeface="Calibri"/>
              </a:rPr>
              <a:t> show that there is no reason to wait around, feel powerless, or fearful. They help people pick it up a level. They get individuals and the group to focus on what is within their discretion instead of what they cannot change. With a very simple question, you can flip the conversation to what can be done and find solutions to big problems that are often distributed widely in places not known in advance. Shifting a few grains of sand may trigger a landslide and change the whole landscape.</a:t>
            </a:r>
          </a:p>
          <a:p>
            <a:pPr marL="0" marR="0" lvl="0" indent="0" algn="l" rtl="0">
              <a:spcBef>
                <a:spcPts val="0"/>
              </a:spcBef>
              <a:buSzPct val="25000"/>
              <a:buNone/>
            </a:pPr>
            <a:endParaRPr sz="11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100" b="1" i="0" u="none" strike="noStrike" cap="none" dirty="0">
                <a:solidFill>
                  <a:schemeClr val="dk1"/>
                </a:solidFill>
                <a:latin typeface="Calibri"/>
                <a:ea typeface="Calibri"/>
                <a:cs typeface="Calibri"/>
                <a:sym typeface="Calibri"/>
              </a:rPr>
              <a:t>Five Structural Elements – Min Specs</a:t>
            </a:r>
          </a:p>
          <a:p>
            <a:pPr marL="0" marR="0" lvl="0" indent="0" algn="l" rtl="0">
              <a:spcBef>
                <a:spcPts val="0"/>
              </a:spcBef>
              <a:buSzPct val="25000"/>
              <a:buNone/>
            </a:pPr>
            <a:r>
              <a:rPr lang="en-US" sz="1100" b="1" i="0" u="none" strike="noStrike" cap="none" dirty="0">
                <a:solidFill>
                  <a:schemeClr val="dk1"/>
                </a:solidFill>
                <a:latin typeface="Calibri"/>
                <a:ea typeface="Calibri"/>
                <a:cs typeface="Calibri"/>
                <a:sym typeface="Calibri"/>
              </a:rPr>
              <a:t>1. Structuring Invitation</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In connection with their personal challenge or their group’s challenge, ask, “What is your 15 percent? Where do you have discretion and freedom to act? What can you do without more resources or authority?”</a:t>
            </a:r>
          </a:p>
          <a:p>
            <a:pPr marL="0" marR="0" lvl="0" indent="0" algn="l" rtl="0">
              <a:spcBef>
                <a:spcPts val="0"/>
              </a:spcBef>
              <a:buSzPct val="25000"/>
              <a:buNone/>
            </a:pPr>
            <a:endParaRPr sz="11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100" b="1" i="0" u="none" strike="noStrike" cap="none" dirty="0">
                <a:solidFill>
                  <a:schemeClr val="dk1"/>
                </a:solidFill>
                <a:latin typeface="Calibri"/>
                <a:ea typeface="Calibri"/>
                <a:cs typeface="Calibri"/>
                <a:sym typeface="Calibri"/>
              </a:rPr>
              <a:t>2. How Space Is Arranged and Materials Needed</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Unlimited number of groups.</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Chairs for people to sit in groups of 2-4; no tables required.</a:t>
            </a:r>
          </a:p>
          <a:p>
            <a:pPr marL="0" marR="0" lvl="0" indent="0" algn="l" rtl="0">
              <a:spcBef>
                <a:spcPts val="0"/>
              </a:spcBef>
              <a:buSzPct val="25000"/>
              <a:buNone/>
            </a:pPr>
            <a:endParaRPr sz="11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100" b="1" i="0" u="none" strike="noStrike" cap="none" dirty="0">
                <a:solidFill>
                  <a:schemeClr val="dk1"/>
                </a:solidFill>
                <a:latin typeface="Calibri"/>
                <a:ea typeface="Calibri"/>
                <a:cs typeface="Calibri"/>
                <a:sym typeface="Calibri"/>
              </a:rPr>
              <a:t>3. How Participation Is Distributed</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Everyone is included</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Everyone has an equal opportunity to contribute</a:t>
            </a:r>
          </a:p>
          <a:p>
            <a:pPr marL="0" marR="0" lvl="0" indent="0" algn="l" rtl="0">
              <a:spcBef>
                <a:spcPts val="0"/>
              </a:spcBef>
              <a:buSzPct val="25000"/>
              <a:buNone/>
            </a:pPr>
            <a:endParaRPr sz="11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100" b="1" i="0" u="none" strike="noStrike" cap="none" dirty="0">
                <a:solidFill>
                  <a:schemeClr val="dk1"/>
                </a:solidFill>
                <a:latin typeface="Calibri"/>
                <a:ea typeface="Calibri"/>
                <a:cs typeface="Calibri"/>
                <a:sym typeface="Calibri"/>
              </a:rPr>
              <a:t>4. How Groups Are Configured</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First alone</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Then in pairs or small groups</a:t>
            </a:r>
          </a:p>
          <a:p>
            <a:pPr marL="0" marR="0" lvl="0" indent="0" algn="l" rtl="0">
              <a:spcBef>
                <a:spcPts val="0"/>
              </a:spcBef>
              <a:buSzPct val="25000"/>
              <a:buNone/>
            </a:pPr>
            <a:endParaRPr sz="11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100" b="1" i="0" u="none" strike="noStrike" cap="none" dirty="0">
                <a:solidFill>
                  <a:schemeClr val="dk1"/>
                </a:solidFill>
                <a:latin typeface="Calibri"/>
                <a:ea typeface="Calibri"/>
                <a:cs typeface="Calibri"/>
                <a:sym typeface="Calibri"/>
              </a:rPr>
              <a:t>5. Sequence of Steps and Time Allocation</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First alone, each person generates his or her own list of 15% Solutions. 5 min.</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Individuals share their ideas with a small group (2 to 4 members). 3 min. per person and one person at a time</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Group members provide a consultation to one another (asking clarifying questions and offering advice). 5 to 7 min. per person and one person at a time</a:t>
            </a:r>
          </a:p>
          <a:p>
            <a:pPr marL="0" marR="0" lvl="0" indent="0" algn="l" rtl="0">
              <a:spcBef>
                <a:spcPts val="0"/>
              </a:spcBef>
              <a:buSzPct val="25000"/>
              <a:buNone/>
            </a:pPr>
            <a:endParaRPr sz="11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100" b="1" i="0" u="none" strike="noStrike" cap="none" dirty="0">
                <a:solidFill>
                  <a:schemeClr val="dk1"/>
                </a:solidFill>
                <a:latin typeface="Calibri"/>
                <a:ea typeface="Calibri"/>
                <a:cs typeface="Calibri"/>
                <a:sym typeface="Calibri"/>
              </a:rPr>
              <a:t>WHY? Purposes</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Move away from blockage, negativism, and powerlessness</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Have people discover their individual and collective power</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Reveal bottom-up solutions</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Share actionable ideas and help one another</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Build trust</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Remember unused capacity and resources (15 percent is always there for the taking)</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Reduce waste</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Close the knowing-doing gap</a:t>
            </a:r>
          </a:p>
          <a:p>
            <a:pPr marL="0" marR="0" lvl="0" indent="0" algn="l" rtl="0">
              <a:spcBef>
                <a:spcPts val="0"/>
              </a:spcBef>
              <a:buSzPct val="25000"/>
              <a:buNone/>
            </a:pPr>
            <a:endParaRPr sz="11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100" b="1" i="0" u="none" strike="noStrike" cap="none" dirty="0">
                <a:solidFill>
                  <a:schemeClr val="dk1"/>
                </a:solidFill>
                <a:latin typeface="Calibri"/>
                <a:ea typeface="Calibri"/>
                <a:cs typeface="Calibri"/>
                <a:sym typeface="Calibri"/>
              </a:rPr>
              <a:t>Tips and Traps</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Check each item to assure that it is within the discretion of the individual</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Be ready for BIG things to emerge via the butterfly effect</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Reinventing the wheel is OK</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Each 15% Solution adds to understanding of what is possible</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Clear, common purpose and boundaries will generate coherence among many 15% Solutions</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Make it a routine to ask for 15% Solutions in meetings (15% Solutions are otherwise commonly unnoticed and overlooked)</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While introducing the idea, tell a story about a small change made by an individual that sparked a big result</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Learn more from professor Gareth Morgan, who has popularized the concept at </a:t>
            </a:r>
            <a:r>
              <a:rPr lang="en-US" sz="1100" b="0" i="0" u="sng" strike="noStrike" cap="none" dirty="0">
                <a:solidFill>
                  <a:schemeClr val="hlink"/>
                </a:solidFill>
                <a:latin typeface="Calibri"/>
                <a:ea typeface="Calibri"/>
                <a:cs typeface="Calibri"/>
                <a:sym typeface="Calibri"/>
                <a:hlinkClick r:id="rId3"/>
              </a:rPr>
              <a:t>www.imaginiz.com/index.html</a:t>
            </a:r>
            <a:r>
              <a:rPr lang="en-US" sz="1100" b="0" i="0" u="none" strike="noStrike" cap="none" dirty="0">
                <a:solidFill>
                  <a:schemeClr val="dk1"/>
                </a:solidFill>
                <a:latin typeface="Calibri"/>
                <a:ea typeface="Calibri"/>
                <a:cs typeface="Calibri"/>
                <a:sym typeface="Calibri"/>
              </a:rPr>
              <a:t> under the tab Provocative Ideas</a:t>
            </a:r>
          </a:p>
          <a:p>
            <a:pPr marL="0" marR="0" lvl="0" indent="0" algn="l" rtl="0">
              <a:spcBef>
                <a:spcPts val="0"/>
              </a:spcBef>
              <a:buSzPct val="25000"/>
              <a:buNone/>
            </a:pPr>
            <a:endParaRPr sz="11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100" b="1" i="0" u="none" strike="noStrike" cap="none" dirty="0">
                <a:solidFill>
                  <a:schemeClr val="dk1"/>
                </a:solidFill>
                <a:latin typeface="Calibri"/>
                <a:ea typeface="Calibri"/>
                <a:cs typeface="Calibri"/>
                <a:sym typeface="Calibri"/>
              </a:rPr>
              <a:t>Riffs and Variations</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Natural fit with Troika Consulting, Wise Crowds, Open Space, Helping Heuristics, and </a:t>
            </a:r>
            <a:r>
              <a:rPr lang="en-US" sz="1100" b="0" i="0" u="none" strike="noStrike" cap="none" dirty="0" err="1">
                <a:solidFill>
                  <a:schemeClr val="dk1"/>
                </a:solidFill>
                <a:latin typeface="Calibri"/>
                <a:ea typeface="Calibri"/>
                <a:cs typeface="Calibri"/>
                <a:sym typeface="Calibri"/>
              </a:rPr>
              <a:t>Integrated~Autonomy</a:t>
            </a:r>
            <a:endParaRPr lang="en-US" sz="1100" b="0" i="0" u="none" strike="noStrike" cap="none" dirty="0">
              <a:solidFill>
                <a:schemeClr val="dk1"/>
              </a:solidFill>
              <a:latin typeface="Calibri"/>
              <a:ea typeface="Calibri"/>
              <a:cs typeface="Calibri"/>
              <a:sym typeface="Calibri"/>
            </a:endParaRP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Returning to a group, you can ask, “What have you done with your 15 percent lately?”</a:t>
            </a:r>
          </a:p>
          <a:p>
            <a:pPr marL="0" marR="0" lvl="0" indent="0" algn="l" rtl="0">
              <a:spcBef>
                <a:spcPts val="0"/>
              </a:spcBef>
              <a:buSzPct val="25000"/>
              <a:buNone/>
            </a:pPr>
            <a:endParaRPr sz="11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100" b="1" i="0" u="none" strike="noStrike" cap="none" dirty="0">
                <a:solidFill>
                  <a:schemeClr val="dk1"/>
                </a:solidFill>
                <a:latin typeface="Calibri"/>
                <a:ea typeface="Calibri"/>
                <a:cs typeface="Calibri"/>
                <a:sym typeface="Calibri"/>
              </a:rPr>
              <a:t>Examples</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For any problem-solving or planning activity in which you want individuals to take initiative</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For inclusion in the conveners report in </a:t>
            </a:r>
            <a:r>
              <a:rPr lang="en-US" sz="1100" b="0" i="0" u="sng" strike="noStrike" cap="none" dirty="0">
                <a:solidFill>
                  <a:schemeClr val="hlink"/>
                </a:solidFill>
                <a:latin typeface="Calibri"/>
                <a:ea typeface="Calibri"/>
                <a:cs typeface="Calibri"/>
                <a:sym typeface="Calibri"/>
                <a:hlinkClick r:id="rId4"/>
              </a:rPr>
              <a:t>Open Space</a:t>
            </a:r>
            <a:r>
              <a:rPr lang="en-US" sz="1100" b="1" i="0" u="none" strike="noStrike" cap="none" dirty="0">
                <a:solidFill>
                  <a:schemeClr val="dk1"/>
                </a:solidFill>
                <a:latin typeface="Calibri"/>
                <a:ea typeface="Calibri"/>
                <a:cs typeface="Calibri"/>
                <a:sym typeface="Calibri"/>
              </a:rPr>
              <a:t> </a:t>
            </a:r>
            <a:r>
              <a:rPr lang="en-US" sz="1100" b="0" i="0" u="none" strike="noStrike" cap="none" dirty="0">
                <a:solidFill>
                  <a:schemeClr val="dk1"/>
                </a:solidFill>
                <a:latin typeface="Calibri"/>
                <a:ea typeface="Calibri"/>
                <a:cs typeface="Calibri"/>
                <a:sym typeface="Calibri"/>
              </a:rPr>
              <a:t>sessions</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For any challenge that requires many people to change for success to emerge</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For generating small “chunks” of success that can be combined into a simple prototype that is easy and cheap to test (low-fidelity prototype)</a:t>
            </a:r>
          </a:p>
          <a:p>
            <a:pPr marL="0" marR="0" lvl="0" indent="0" algn="l" rtl="0">
              <a:spcBef>
                <a:spcPts val="0"/>
              </a:spcBef>
              <a:buSzPct val="25000"/>
              <a:buNone/>
            </a:pPr>
            <a:endParaRPr sz="11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100" b="1" i="0" u="none" strike="noStrike" cap="none" dirty="0">
                <a:solidFill>
                  <a:schemeClr val="dk1"/>
                </a:solidFill>
                <a:latin typeface="Calibri"/>
                <a:ea typeface="Calibri"/>
                <a:cs typeface="Calibri"/>
                <a:sym typeface="Calibri"/>
              </a:rPr>
              <a:t>Attribution</a:t>
            </a:r>
            <a:r>
              <a:rPr lang="en-US" sz="1100" b="0" i="0" u="none" strike="noStrike" cap="none" dirty="0">
                <a:solidFill>
                  <a:schemeClr val="dk1"/>
                </a:solidFill>
                <a:latin typeface="Calibri"/>
                <a:ea typeface="Calibri"/>
                <a:cs typeface="Calibri"/>
                <a:sym typeface="Calibri"/>
              </a:rPr>
              <a:t>: Liberating Structure developed by Henri </a:t>
            </a:r>
            <a:r>
              <a:rPr lang="en-US" sz="1100" b="0" i="0" u="none" strike="noStrike" cap="none" dirty="0" err="1">
                <a:solidFill>
                  <a:schemeClr val="dk1"/>
                </a:solidFill>
                <a:latin typeface="Calibri"/>
                <a:ea typeface="Calibri"/>
                <a:cs typeface="Calibri"/>
                <a:sym typeface="Calibri"/>
              </a:rPr>
              <a:t>Lipmanowicz</a:t>
            </a:r>
            <a:r>
              <a:rPr lang="en-US" sz="1100" b="0" i="0" u="none" strike="noStrike" cap="none" dirty="0">
                <a:solidFill>
                  <a:schemeClr val="dk1"/>
                </a:solidFill>
                <a:latin typeface="Calibri"/>
                <a:ea typeface="Calibri"/>
                <a:cs typeface="Calibri"/>
                <a:sym typeface="Calibri"/>
              </a:rPr>
              <a:t> and Keith McCandless. Inspired by professor Gareth Morgan.</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985" name="Shape 98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10369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Shape 104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Times New Roman"/>
                <a:ea typeface="Times New Roman"/>
                <a:cs typeface="Times New Roman"/>
                <a:sym typeface="Times New Roman"/>
              </a:rPr>
              <a:t>12</a:t>
            </a:fld>
            <a:endParaRPr lang="en-US" sz="1200">
              <a:solidFill>
                <a:schemeClr val="dk1"/>
              </a:solidFill>
              <a:latin typeface="Times New Roman"/>
              <a:ea typeface="Times New Roman"/>
              <a:cs typeface="Times New Roman"/>
              <a:sym typeface="Times New Roman"/>
            </a:endParaRPr>
          </a:p>
        </p:txBody>
      </p:sp>
      <p:sp>
        <p:nvSpPr>
          <p:cNvPr id="1046" name="Shape 10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47" name="Shape 104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Times New Roman"/>
                <a:ea typeface="Times New Roman"/>
                <a:cs typeface="Times New Roman"/>
                <a:sym typeface="Times New Roman"/>
              </a:rPr>
              <a:t>Pixie option for the final round.  </a:t>
            </a:r>
          </a:p>
        </p:txBody>
      </p:sp>
    </p:spTree>
    <p:extLst>
      <p:ext uri="{BB962C8B-B14F-4D97-AF65-F5344CB8AC3E}">
        <p14:creationId xmlns:p14="http://schemas.microsoft.com/office/powerpoint/2010/main" val="2064931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Shape 1055"/>
          <p:cNvSpPr>
            <a:spLocks noGrp="1" noRot="1" noChangeAspect="1"/>
          </p:cNvSpPr>
          <p:nvPr>
            <p:ph type="sldImg" idx="2"/>
          </p:nvPr>
        </p:nvSpPr>
        <p:spPr>
          <a:xfrm>
            <a:off x="277813" y="195263"/>
            <a:ext cx="1693862" cy="9525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56" name="Shape 1056"/>
          <p:cNvSpPr txBox="1">
            <a:spLocks noGrp="1"/>
          </p:cNvSpPr>
          <p:nvPr>
            <p:ph type="body" idx="1"/>
          </p:nvPr>
        </p:nvSpPr>
        <p:spPr>
          <a:xfrm>
            <a:off x="277813" y="1147763"/>
            <a:ext cx="6266205" cy="74123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100" b="1" i="0" u="none" strike="noStrike" cap="none" dirty="0">
                <a:solidFill>
                  <a:schemeClr val="dk1"/>
                </a:solidFill>
                <a:latin typeface="Calibri"/>
                <a:ea typeface="Calibri"/>
                <a:cs typeface="Calibri"/>
                <a:sym typeface="Calibri"/>
              </a:rPr>
              <a:t>Get Practical and Imaginative Help from Colleagues Immediately (30 min.)</a:t>
            </a:r>
          </a:p>
          <a:p>
            <a:pPr marL="0" marR="0" lvl="0" indent="0" algn="l" rtl="0">
              <a:spcBef>
                <a:spcPts val="0"/>
              </a:spcBef>
              <a:buSzPct val="25000"/>
              <a:buNone/>
            </a:pPr>
            <a:r>
              <a:rPr lang="en-US" sz="1100" b="0" i="1" u="none" strike="noStrike" cap="none" dirty="0">
                <a:solidFill>
                  <a:schemeClr val="dk1"/>
                </a:solidFill>
                <a:latin typeface="Calibri"/>
                <a:ea typeface="Calibri"/>
                <a:cs typeface="Calibri"/>
                <a:sym typeface="Calibri"/>
              </a:rPr>
              <a:t>To listen is very hard, because it asks of us so much interior stability that we no longer need to prove ourselves by speeches, arguments, statements or declarations. True listeners no longer have an inner need to make their presence known. They are free to receive, welcome, to accept. – Henri </a:t>
            </a:r>
            <a:r>
              <a:rPr lang="en-US" sz="1100" b="0" i="1" u="none" strike="noStrike" cap="none" dirty="0" err="1">
                <a:solidFill>
                  <a:schemeClr val="dk1"/>
                </a:solidFill>
                <a:latin typeface="Calibri"/>
                <a:ea typeface="Calibri"/>
                <a:cs typeface="Calibri"/>
                <a:sym typeface="Calibri"/>
              </a:rPr>
              <a:t>Nouwen</a:t>
            </a:r>
            <a:endParaRPr lang="en-US" sz="1100" b="0" i="1"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100" b="1" i="0" u="none" strike="noStrike" cap="none" dirty="0">
                <a:solidFill>
                  <a:schemeClr val="dk1"/>
                </a:solidFill>
                <a:latin typeface="Calibri"/>
                <a:ea typeface="Calibri"/>
                <a:cs typeface="Calibri"/>
                <a:sym typeface="Calibri"/>
              </a:rPr>
              <a:t>What is made possible? </a:t>
            </a:r>
            <a:r>
              <a:rPr lang="en-US" sz="1100" b="0" i="0" u="none" strike="noStrike" cap="none" dirty="0">
                <a:solidFill>
                  <a:schemeClr val="dk1"/>
                </a:solidFill>
                <a:latin typeface="Calibri"/>
                <a:ea typeface="Calibri"/>
                <a:cs typeface="Calibri"/>
                <a:sym typeface="Calibri"/>
              </a:rPr>
              <a:t>You can help people gain insight on issues they face and unleash local wisdom for addressing them. In quick round-robin “consultations,” individuals ask for help and get advice immediately from two others. Peer-to-peer coaching helps with discovering everyday solutions, revealing patterns, and refining prototypes. This is a simple and effective way to extend coaching support for individuals beyond formal reporting relationships. </a:t>
            </a:r>
            <a:r>
              <a:rPr lang="en-US" sz="1100" b="1" i="0" u="none" strike="noStrike" cap="none" dirty="0">
                <a:solidFill>
                  <a:schemeClr val="dk1"/>
                </a:solidFill>
                <a:latin typeface="Calibri"/>
                <a:ea typeface="Calibri"/>
                <a:cs typeface="Calibri"/>
                <a:sym typeface="Calibri"/>
              </a:rPr>
              <a:t>Troika Consulting</a:t>
            </a:r>
            <a:r>
              <a:rPr lang="en-US" sz="1100" b="0" i="0" u="none" strike="noStrike" cap="none" dirty="0">
                <a:solidFill>
                  <a:schemeClr val="dk1"/>
                </a:solidFill>
                <a:latin typeface="Calibri"/>
                <a:ea typeface="Calibri"/>
                <a:cs typeface="Calibri"/>
                <a:sym typeface="Calibri"/>
              </a:rPr>
              <a:t> is always there for the asking for any individual who wishes to get help from colleagues or friends.</a:t>
            </a:r>
          </a:p>
          <a:p>
            <a:pPr marL="0" marR="0" lvl="0" indent="0" algn="l" rtl="0">
              <a:spcBef>
                <a:spcPts val="0"/>
              </a:spcBef>
              <a:buSzPct val="25000"/>
              <a:buNone/>
            </a:pPr>
            <a:r>
              <a:rPr lang="en-US" sz="1100" b="1" i="0" u="none" strike="noStrike" cap="none" dirty="0">
                <a:solidFill>
                  <a:schemeClr val="dk1"/>
                </a:solidFill>
                <a:latin typeface="Calibri"/>
                <a:ea typeface="Calibri"/>
                <a:cs typeface="Calibri"/>
                <a:sym typeface="Calibri"/>
              </a:rPr>
              <a:t>Five Structural Elements – Min Specs</a:t>
            </a:r>
          </a:p>
          <a:p>
            <a:pPr marL="0" marR="0" lvl="0" indent="0" algn="l" rtl="0">
              <a:spcBef>
                <a:spcPts val="0"/>
              </a:spcBef>
              <a:buSzPct val="25000"/>
              <a:buNone/>
            </a:pPr>
            <a:endParaRPr sz="1100" b="1"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100" b="1" i="0" u="none" strike="noStrike" cap="none" dirty="0">
                <a:solidFill>
                  <a:schemeClr val="dk1"/>
                </a:solidFill>
                <a:latin typeface="Calibri"/>
                <a:ea typeface="Calibri"/>
                <a:cs typeface="Calibri"/>
                <a:sym typeface="Calibri"/>
              </a:rPr>
              <a:t>1. Structuring Invitation</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Invite the group to explore the questions “What is your challenge?” and “What kind of help do you need?”</a:t>
            </a:r>
          </a:p>
          <a:p>
            <a:pPr marL="0" marR="0" lvl="0" indent="0" algn="l" rtl="0">
              <a:spcBef>
                <a:spcPts val="0"/>
              </a:spcBef>
              <a:buSzPct val="25000"/>
              <a:buNone/>
            </a:pPr>
            <a:endParaRPr sz="11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100" b="1" i="0" u="none" strike="noStrike" cap="none" dirty="0">
                <a:solidFill>
                  <a:schemeClr val="dk1"/>
                </a:solidFill>
                <a:latin typeface="Calibri"/>
                <a:ea typeface="Calibri"/>
                <a:cs typeface="Calibri"/>
                <a:sym typeface="Calibri"/>
              </a:rPr>
              <a:t>2. How Space Is Arranged and Materials Needed</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Any number of small groups of 3 chairs, knee-to-knee seating preferred. No table!</a:t>
            </a:r>
          </a:p>
          <a:p>
            <a:pPr marL="0" marR="0" lvl="0" indent="0" algn="l" rtl="0">
              <a:spcBef>
                <a:spcPts val="0"/>
              </a:spcBef>
              <a:buSzPct val="25000"/>
              <a:buNone/>
            </a:pPr>
            <a:endParaRPr sz="11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100" b="1" i="0" u="none" strike="noStrike" cap="none" dirty="0">
                <a:solidFill>
                  <a:schemeClr val="dk1"/>
                </a:solidFill>
                <a:latin typeface="Calibri"/>
                <a:ea typeface="Calibri"/>
                <a:cs typeface="Calibri"/>
                <a:sym typeface="Calibri"/>
              </a:rPr>
              <a:t>3. How Participation Is Distributed</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In each round, one participant is the “client,” the others “consultants”</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Everyone has an equal opportunity to receive and give coaching</a:t>
            </a:r>
          </a:p>
          <a:p>
            <a:pPr marL="0" marR="0" lvl="0" indent="0" algn="l" rtl="0">
              <a:spcBef>
                <a:spcPts val="0"/>
              </a:spcBef>
              <a:buSzPct val="25000"/>
              <a:buNone/>
            </a:pPr>
            <a:endParaRPr sz="11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100" b="1" i="0" u="none" strike="noStrike" cap="none" dirty="0">
                <a:solidFill>
                  <a:schemeClr val="dk1"/>
                </a:solidFill>
                <a:latin typeface="Calibri"/>
                <a:ea typeface="Calibri"/>
                <a:cs typeface="Calibri"/>
                <a:sym typeface="Calibri"/>
              </a:rPr>
              <a:t>4. How Groups Are Configured</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Groups of 3</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People with diverse backgrounds and perspectives are most helpful</a:t>
            </a:r>
          </a:p>
          <a:p>
            <a:pPr marL="0" marR="0" lvl="0" indent="0" algn="l" rtl="0">
              <a:spcBef>
                <a:spcPts val="0"/>
              </a:spcBef>
              <a:buSzPct val="25000"/>
              <a:buNone/>
            </a:pPr>
            <a:endParaRPr sz="11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100" b="1" i="0" u="none" strike="noStrike" cap="none" dirty="0">
                <a:solidFill>
                  <a:schemeClr val="dk1"/>
                </a:solidFill>
                <a:latin typeface="Calibri"/>
                <a:ea typeface="Calibri"/>
                <a:cs typeface="Calibri"/>
                <a:sym typeface="Calibri"/>
              </a:rPr>
              <a:t>5. Sequence of Steps and Time Allocation</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Invite participants to reflect on the consulting question (the challenge and the help needed) they plan to ask when they are the clients. 1 min.</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Groups have first client share his or her question. 1-2 min.</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Consultants ask the client clarifying questions. 1-2 min.</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Client turns around with his or her back facing the consultants</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Together, the consultants generate ideas, suggestions, coaching advice. 4-5 min.</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Client turns around and shares what was most valuable about the experience. 1-2 min.</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Groups switch to next person and repeat steps.</a:t>
            </a:r>
          </a:p>
          <a:p>
            <a:pPr marL="0" marR="0" lvl="0" indent="0" algn="l" rtl="0">
              <a:spcBef>
                <a:spcPts val="0"/>
              </a:spcBef>
              <a:buSzPct val="25000"/>
              <a:buNone/>
            </a:pPr>
            <a:endParaRPr sz="11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100" b="1" i="0" u="none" strike="noStrike" cap="none" dirty="0">
                <a:solidFill>
                  <a:schemeClr val="dk1"/>
                </a:solidFill>
                <a:latin typeface="Calibri"/>
                <a:ea typeface="Calibri"/>
                <a:cs typeface="Calibri"/>
                <a:sym typeface="Calibri"/>
              </a:rPr>
              <a:t>WHY? Purposes</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Refine skills in asking for help</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Learn to formulate problems and challenges clearly</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Refine listening and consulting skills</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Develop ability to work across disciplines and functional silos</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Build trust within a group through mutual support</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Build capacity to self-organize</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Create conditions for unimagined solutions to emerge</a:t>
            </a:r>
          </a:p>
          <a:p>
            <a:pPr marL="0" marR="0" lvl="0" indent="0" algn="l" rtl="0">
              <a:spcBef>
                <a:spcPts val="0"/>
              </a:spcBef>
              <a:buSzPct val="25000"/>
              <a:buNone/>
            </a:pPr>
            <a:endParaRPr sz="11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100" b="1" i="0" u="none" strike="noStrike" cap="none" dirty="0">
                <a:solidFill>
                  <a:schemeClr val="dk1"/>
                </a:solidFill>
                <a:latin typeface="Calibri"/>
                <a:ea typeface="Calibri"/>
                <a:cs typeface="Calibri"/>
                <a:sym typeface="Calibri"/>
              </a:rPr>
              <a:t>Tips and Traps</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Invite participants to form groups with mixed roles/functions</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Suggest that participants critique themselves when they fall into traps (e.g., like jumping to conclusions)</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Have the participants try to notice the pattern of support offered. The ideal is to respectfully provoke by telling the client “what you see that you think they do not see”</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Tell participants to take risks while maintaining empathy</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If the first round yields coaching that is not good enough, do a second round</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Beware that two rounds of 10 minutes per client is more effective than one round of 20 minutes per client.</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Keep the spaces safe: if you share anything, do it judiciously</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Questions that spark self-understanding or self-correction may be more powerful than advice about what to do</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Tell clients to try and stay focused on self-reflection by asking, “What is happening here? How am I experiencing what is happening?”</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Make </a:t>
            </a:r>
            <a:r>
              <a:rPr lang="en-US" sz="1100" b="1" i="0" u="none" strike="noStrike" cap="none" dirty="0">
                <a:solidFill>
                  <a:schemeClr val="dk1"/>
                </a:solidFill>
                <a:latin typeface="Calibri"/>
                <a:ea typeface="Calibri"/>
                <a:cs typeface="Calibri"/>
                <a:sym typeface="Calibri"/>
              </a:rPr>
              <a:t>Troika Consulting</a:t>
            </a:r>
            <a:r>
              <a:rPr lang="en-US" sz="1100" b="0" i="0" u="none" strike="noStrike" cap="none" dirty="0">
                <a:solidFill>
                  <a:schemeClr val="dk1"/>
                </a:solidFill>
                <a:latin typeface="Calibri"/>
                <a:ea typeface="Calibri"/>
                <a:cs typeface="Calibri"/>
                <a:sym typeface="Calibri"/>
              </a:rPr>
              <a:t> routine in meetings and conferences</a:t>
            </a:r>
          </a:p>
          <a:p>
            <a:pPr marL="0" marR="0" lvl="0" indent="0" algn="l" rtl="0">
              <a:spcBef>
                <a:spcPts val="0"/>
              </a:spcBef>
              <a:buSzPct val="25000"/>
              <a:buNone/>
            </a:pPr>
            <a:endParaRPr sz="11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100" b="1" i="0" u="none" strike="noStrike" cap="none" dirty="0">
                <a:solidFill>
                  <a:schemeClr val="dk1"/>
                </a:solidFill>
                <a:latin typeface="Calibri"/>
                <a:ea typeface="Calibri"/>
                <a:cs typeface="Calibri"/>
                <a:sym typeface="Calibri"/>
              </a:rPr>
              <a:t>Riffs and Variations</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Meld with </a:t>
            </a:r>
            <a:r>
              <a:rPr lang="en-US" sz="1100" b="0" i="0" u="sng" strike="noStrike" cap="none" dirty="0">
                <a:solidFill>
                  <a:schemeClr val="hlink"/>
                </a:solidFill>
                <a:latin typeface="Calibri"/>
                <a:ea typeface="Calibri"/>
                <a:cs typeface="Calibri"/>
                <a:sym typeface="Calibri"/>
                <a:hlinkClick r:id="rId3"/>
              </a:rPr>
              <a:t>15% Solutions</a:t>
            </a:r>
            <a:r>
              <a:rPr lang="en-US" sz="1100" b="0" i="0" u="none" strike="noStrike" cap="none" dirty="0">
                <a:solidFill>
                  <a:schemeClr val="dk1"/>
                </a:solidFill>
                <a:latin typeface="Calibri"/>
                <a:ea typeface="Calibri"/>
                <a:cs typeface="Calibri"/>
                <a:sym typeface="Calibri"/>
              </a:rPr>
              <a:t>: each client shares a 15% Solution, asking for coaching</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Inviting the client to turn around and sit facing away from his or her consultants once the question has been shared and clarified deepens curiosity, listening, empathy, and risk taking for all. The alternative of not turning around is an option.</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Restrict the coaching to generating only questions to clarify the challenge: no advice giving (aka Q-Storming)</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String together with </a:t>
            </a:r>
            <a:r>
              <a:rPr lang="en-US" sz="1100" b="0" i="0" u="sng" strike="noStrike" cap="none" dirty="0">
                <a:solidFill>
                  <a:schemeClr val="hlink"/>
                </a:solidFill>
                <a:latin typeface="Calibri"/>
                <a:ea typeface="Calibri"/>
                <a:cs typeface="Calibri"/>
                <a:sym typeface="Calibri"/>
                <a:hlinkClick r:id="rId4"/>
              </a:rPr>
              <a:t>Helping Heuristics</a:t>
            </a:r>
            <a:r>
              <a:rPr lang="en-US" sz="1100" b="0" i="0" u="none" strike="noStrike" cap="none" dirty="0">
                <a:solidFill>
                  <a:schemeClr val="dk1"/>
                </a:solidFill>
                <a:latin typeface="Calibri"/>
                <a:ea typeface="Calibri"/>
                <a:cs typeface="Calibri"/>
                <a:sym typeface="Calibri"/>
              </a:rPr>
              <a:t>; </a:t>
            </a:r>
            <a:r>
              <a:rPr lang="en-US" sz="1100" b="0" i="0" u="sng" strike="noStrike" cap="none" dirty="0">
                <a:solidFill>
                  <a:schemeClr val="hlink"/>
                </a:solidFill>
                <a:latin typeface="Calibri"/>
                <a:ea typeface="Calibri"/>
                <a:cs typeface="Calibri"/>
                <a:sym typeface="Calibri"/>
                <a:hlinkClick r:id="rId5"/>
              </a:rPr>
              <a:t>Heard, Seen, Respected</a:t>
            </a:r>
            <a:r>
              <a:rPr lang="en-US" sz="1100" b="0" i="0" u="none" strike="noStrike" cap="none" dirty="0">
                <a:solidFill>
                  <a:schemeClr val="dk1"/>
                </a:solidFill>
                <a:latin typeface="Calibri"/>
                <a:ea typeface="Calibri"/>
                <a:cs typeface="Calibri"/>
                <a:sym typeface="Calibri"/>
              </a:rPr>
              <a:t>; </a:t>
            </a:r>
            <a:r>
              <a:rPr lang="en-US" sz="1100" b="0" i="0" u="sng" strike="noStrike" cap="none" dirty="0">
                <a:solidFill>
                  <a:schemeClr val="hlink"/>
                </a:solidFill>
                <a:latin typeface="Calibri"/>
                <a:ea typeface="Calibri"/>
                <a:cs typeface="Calibri"/>
                <a:sym typeface="Calibri"/>
                <a:hlinkClick r:id="rId6"/>
              </a:rPr>
              <a:t>Nine Whys</a:t>
            </a:r>
          </a:p>
          <a:p>
            <a:pPr marL="0" marR="0" lvl="0" indent="0" algn="l" rtl="0">
              <a:spcBef>
                <a:spcPts val="0"/>
              </a:spcBef>
              <a:buSzPct val="25000"/>
              <a:buNone/>
            </a:pPr>
            <a:endParaRPr sz="11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100" b="1" i="0" u="none" strike="noStrike" cap="none" dirty="0">
                <a:solidFill>
                  <a:schemeClr val="dk1"/>
                </a:solidFill>
                <a:latin typeface="Calibri"/>
                <a:ea typeface="Calibri"/>
                <a:cs typeface="Calibri"/>
                <a:sym typeface="Calibri"/>
              </a:rPr>
              <a:t>Examples</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For the beginning or end of staff meetings</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After a presentation, for giving participants time to formulate and sift next steps</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For students to help one another and to promote peer-to-peer learning</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In the midst of conferences and large-group meetings</a:t>
            </a:r>
          </a:p>
          <a:p>
            <a:pPr marL="171450" marR="0" lvl="0" indent="-171450" algn="l" rtl="0">
              <a:spcBef>
                <a:spcPts val="0"/>
              </a:spcBef>
              <a:buSzPct val="25000"/>
              <a:buFont typeface="Arial" panose="020B0604020202020204" pitchFamily="34" charset="0"/>
              <a:buChar char="•"/>
            </a:pPr>
            <a:r>
              <a:rPr lang="en-US" sz="1100" b="0" i="0" u="none" strike="noStrike" cap="none" dirty="0">
                <a:solidFill>
                  <a:schemeClr val="dk1"/>
                </a:solidFill>
                <a:latin typeface="Calibri"/>
                <a:ea typeface="Calibri"/>
                <a:cs typeface="Calibri"/>
                <a:sym typeface="Calibri"/>
              </a:rPr>
              <a:t>As a self-initiated practice within a group</a:t>
            </a:r>
          </a:p>
          <a:p>
            <a:pPr marL="171450" marR="0" lvl="0" indent="-171450" algn="l" rtl="0">
              <a:spcBef>
                <a:spcPts val="0"/>
              </a:spcBef>
              <a:buSzPct val="25000"/>
              <a:buFont typeface="Arial" panose="020B0604020202020204" pitchFamily="34" charset="0"/>
              <a:buChar char="•"/>
            </a:pPr>
            <a:endParaRPr sz="11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100" b="1" i="0" u="none" strike="noStrike" cap="none" dirty="0">
                <a:solidFill>
                  <a:schemeClr val="dk1"/>
                </a:solidFill>
                <a:latin typeface="Calibri"/>
                <a:ea typeface="Calibri"/>
                <a:cs typeface="Calibri"/>
                <a:sym typeface="Calibri"/>
              </a:rPr>
              <a:t>Attribution</a:t>
            </a:r>
            <a:r>
              <a:rPr lang="en-US" sz="1100" b="0" i="0" u="none" strike="noStrike" cap="none" dirty="0">
                <a:solidFill>
                  <a:schemeClr val="dk1"/>
                </a:solidFill>
                <a:latin typeface="Calibri"/>
                <a:ea typeface="Calibri"/>
                <a:cs typeface="Calibri"/>
                <a:sym typeface="Calibri"/>
              </a:rPr>
              <a:t>: Liberating Structure developed by Henri </a:t>
            </a:r>
            <a:r>
              <a:rPr lang="en-US" sz="1100" b="0" i="0" u="none" strike="noStrike" cap="none" dirty="0" err="1">
                <a:solidFill>
                  <a:schemeClr val="dk1"/>
                </a:solidFill>
                <a:latin typeface="Calibri"/>
                <a:ea typeface="Calibri"/>
                <a:cs typeface="Calibri"/>
                <a:sym typeface="Calibri"/>
              </a:rPr>
              <a:t>Lipmanowicz</a:t>
            </a:r>
            <a:r>
              <a:rPr lang="en-US" sz="1100" b="0" i="0" u="none" strike="noStrike" cap="none" dirty="0">
                <a:solidFill>
                  <a:schemeClr val="dk1"/>
                </a:solidFill>
                <a:latin typeface="Calibri"/>
                <a:ea typeface="Calibri"/>
                <a:cs typeface="Calibri"/>
                <a:sym typeface="Calibri"/>
              </a:rPr>
              <a:t> and Keith McCandless.</a:t>
            </a:r>
            <a:endParaRPr sz="1100" b="0" i="0" u="none" strike="noStrike" cap="none" dirty="0">
              <a:solidFill>
                <a:schemeClr val="dk1"/>
              </a:solidFill>
              <a:latin typeface="Calibri"/>
              <a:ea typeface="Calibri"/>
              <a:cs typeface="Calibri"/>
              <a:sym typeface="Calibri"/>
            </a:endParaRPr>
          </a:p>
        </p:txBody>
      </p:sp>
      <p:sp>
        <p:nvSpPr>
          <p:cNvPr id="1057" name="Shape 105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55070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Rectangle 2"/>
          <p:cNvSpPr>
            <a:spLocks noGrp="1" noRot="1" noChangeAspect="1" noChangeArrowheads="1" noTextEdit="1"/>
          </p:cNvSpPr>
          <p:nvPr>
            <p:ph type="sldImg"/>
          </p:nvPr>
        </p:nvSpPr>
        <p:spPr>
          <a:xfrm>
            <a:off x="381000" y="685800"/>
            <a:ext cx="6096000" cy="3429000"/>
          </a:xfrm>
          <a:ln/>
        </p:spPr>
      </p:sp>
      <p:sp>
        <p:nvSpPr>
          <p:cNvPr id="31846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25" tIns="45713" rIns="91425" bIns="45713"/>
          <a:lstStyle/>
          <a:p>
            <a:endParaRPr lang="en-US">
              <a:latin typeface="Times New Roman" charset="0"/>
              <a:cs typeface="MS PGothic" charset="0"/>
            </a:endParaRPr>
          </a:p>
        </p:txBody>
      </p:sp>
    </p:spTree>
    <p:extLst>
      <p:ext uri="{BB962C8B-B14F-4D97-AF65-F5344CB8AC3E}">
        <p14:creationId xmlns:p14="http://schemas.microsoft.com/office/powerpoint/2010/main" val="1084404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Rectangle 2"/>
          <p:cNvSpPr>
            <a:spLocks noGrp="1" noRot="1" noChangeAspect="1" noChangeArrowheads="1" noTextEdit="1"/>
          </p:cNvSpPr>
          <p:nvPr>
            <p:ph type="sldImg"/>
          </p:nvPr>
        </p:nvSpPr>
        <p:spPr>
          <a:xfrm>
            <a:off x="381000" y="685800"/>
            <a:ext cx="6096000" cy="3429000"/>
          </a:xfrm>
          <a:ln/>
        </p:spPr>
      </p:sp>
      <p:sp>
        <p:nvSpPr>
          <p:cNvPr id="32256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25" tIns="45713" rIns="91425" bIns="45713"/>
          <a:lstStyle/>
          <a:p>
            <a:endParaRPr lang="en-US">
              <a:latin typeface="Times New Roman" charset="0"/>
              <a:cs typeface="MS PGothic" charset="0"/>
            </a:endParaRPr>
          </a:p>
        </p:txBody>
      </p:sp>
    </p:spTree>
    <p:extLst>
      <p:ext uri="{BB962C8B-B14F-4D97-AF65-F5344CB8AC3E}">
        <p14:creationId xmlns:p14="http://schemas.microsoft.com/office/powerpoint/2010/main" val="1678883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9" name="Shape 99"/>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r>
              <a:rPr lang="en-US" sz="1200" b="1" i="0" u="none" strike="noStrike" kern="1200" cap="none" dirty="0">
                <a:solidFill>
                  <a:schemeClr val="dk1"/>
                </a:solidFill>
                <a:effectLst/>
                <a:latin typeface="Calibri"/>
                <a:ea typeface="Calibri"/>
                <a:cs typeface="Calibri"/>
                <a:sym typeface="Calibri"/>
              </a:rPr>
              <a:t>Develop Effective Solutions to Chronic Challenges While Having Serious Fun (20 min. per round)</a:t>
            </a:r>
          </a:p>
          <a:p>
            <a:r>
              <a:rPr lang="en-US" sz="1200" b="0" i="1" u="none" strike="noStrike" kern="1200" cap="none" dirty="0">
                <a:solidFill>
                  <a:schemeClr val="dk1"/>
                </a:solidFill>
                <a:effectLst/>
                <a:latin typeface="Calibri"/>
                <a:ea typeface="Calibri"/>
                <a:cs typeface="Calibri"/>
                <a:sym typeface="Calibri"/>
              </a:rPr>
              <a:t>To be playful is not to be trivial or frivolous, or to act as if nothing of consequence will happen. On the contrary, when we are playful with one another, we relate as free persons, and the relationship is open to surprise; everything that happens is of consequence, for seriousness is a dread of the unpredictable outcomes of open possibility. To be serious is to press for a specified conclusion. To be playful is to allow for unlimited possibility. – James </a:t>
            </a:r>
            <a:r>
              <a:rPr lang="en-US" sz="1200" b="0" i="1" u="none" strike="noStrike" kern="1200" cap="none" dirty="0" err="1">
                <a:solidFill>
                  <a:schemeClr val="dk1"/>
                </a:solidFill>
                <a:effectLst/>
                <a:latin typeface="Calibri"/>
                <a:ea typeface="Calibri"/>
                <a:cs typeface="Calibri"/>
                <a:sym typeface="Calibri"/>
              </a:rPr>
              <a:t>Carse</a:t>
            </a:r>
            <a:endParaRPr lang="en-US" sz="1200" b="0" i="1" u="none" strike="noStrike" kern="1200" cap="none" dirty="0">
              <a:solidFill>
                <a:schemeClr val="dk1"/>
              </a:solidFill>
              <a:effectLst/>
              <a:latin typeface="Calibri"/>
              <a:ea typeface="Calibri"/>
              <a:cs typeface="Calibri"/>
              <a:sym typeface="Calibri"/>
            </a:endParaRPr>
          </a:p>
          <a:p>
            <a:r>
              <a:rPr lang="en-US" sz="1200" b="1" i="0" u="none" strike="noStrike" kern="1200" cap="none" dirty="0">
                <a:solidFill>
                  <a:schemeClr val="dk1"/>
                </a:solidFill>
                <a:effectLst/>
                <a:latin typeface="Calibri"/>
                <a:ea typeface="Calibri"/>
                <a:cs typeface="Calibri"/>
                <a:sym typeface="Calibri"/>
              </a:rPr>
              <a:t>What is made possible? </a:t>
            </a:r>
            <a:r>
              <a:rPr lang="en-US" sz="1200" b="0" i="0" u="none" strike="noStrike" kern="1200" cap="none" dirty="0">
                <a:solidFill>
                  <a:schemeClr val="dk1"/>
                </a:solidFill>
                <a:effectLst/>
                <a:latin typeface="Calibri"/>
                <a:ea typeface="Calibri"/>
                <a:cs typeface="Calibri"/>
                <a:sym typeface="Calibri"/>
              </a:rPr>
              <a:t>You can engage a group to learn and improve rapidly from tapping three levels of knowledge simultaneously: (1) explicit knowledge shared by participants; (2) tacit knowledge discovered through observing each other’s performance; and (3) latent knowledge, i.e., new ideas that emerge and are jointly developed. This powerful combination can be the source of transformative experiences and, at the same time, it is seriously fun. Participants identify and act out solutions to chronic or daunting problems. A diverse mix of people is invited to dramatize simple elements that work to solve a problem. Innovations represented in the Improv sketches are assembled incrementally from pieces or chunks that can be used separately or together. It is a playful way to get very serious work done!</a:t>
            </a:r>
          </a:p>
          <a:p>
            <a:r>
              <a:rPr lang="en-US" sz="1200" b="0" i="1" u="none" strike="noStrike" kern="1200" cap="none" dirty="0">
                <a:solidFill>
                  <a:schemeClr val="dk1"/>
                </a:solidFill>
                <a:effectLst/>
                <a:latin typeface="Calibri"/>
                <a:ea typeface="Calibri"/>
                <a:cs typeface="Calibri"/>
                <a:sym typeface="Calibri"/>
              </a:rPr>
              <a:t>Sources of Knowledge &amp; Innovation, adapted from Alan Duncan, MD (Mayo Clinic), designed for VHA Health Foundation (2006).</a:t>
            </a:r>
          </a:p>
          <a:p>
            <a:r>
              <a:rPr lang="en-US" sz="1200" b="0" i="0" u="none" strike="noStrike" kern="1200" cap="none" dirty="0">
                <a:solidFill>
                  <a:schemeClr val="dk1"/>
                </a:solidFill>
                <a:effectLst/>
                <a:latin typeface="Calibri"/>
                <a:ea typeface="Calibri"/>
                <a:cs typeface="Calibri"/>
                <a:sym typeface="Calibri"/>
              </a:rPr>
              <a:t> </a:t>
            </a:r>
          </a:p>
          <a:p>
            <a:r>
              <a:rPr lang="en-US" sz="1200" b="1" i="0" u="none" strike="noStrike" kern="1200" cap="none" dirty="0">
                <a:solidFill>
                  <a:schemeClr val="dk1"/>
                </a:solidFill>
                <a:effectLst/>
                <a:latin typeface="Calibri"/>
                <a:ea typeface="Calibri"/>
                <a:cs typeface="Calibri"/>
                <a:sym typeface="Calibri"/>
              </a:rPr>
              <a:t>Five Structural Elements – Min Specs</a:t>
            </a:r>
          </a:p>
          <a:p>
            <a:r>
              <a:rPr lang="en-US" sz="1200" b="1" i="0" u="none" strike="noStrike" kern="1200" cap="none" dirty="0">
                <a:solidFill>
                  <a:schemeClr val="dk1"/>
                </a:solidFill>
                <a:effectLst/>
                <a:latin typeface="Calibri"/>
                <a:ea typeface="Calibri"/>
                <a:cs typeface="Calibri"/>
                <a:sym typeface="Calibri"/>
              </a:rPr>
              <a:t>1. Structuring Invitation</a:t>
            </a:r>
          </a:p>
          <a:p>
            <a:r>
              <a:rPr lang="en-US" sz="1200" b="0" i="0" u="none" strike="noStrike" kern="1200" cap="none" dirty="0">
                <a:solidFill>
                  <a:schemeClr val="dk1"/>
                </a:solidFill>
                <a:effectLst/>
                <a:latin typeface="Calibri"/>
                <a:ea typeface="Calibri"/>
                <a:cs typeface="Calibri"/>
                <a:sym typeface="Calibri"/>
              </a:rPr>
              <a:t>Invite participants to identify a frustrating chronic challenge in their work, then to playfully experiment, invent, and discover better ways to address the challenge by acting out the situation and possible solutions.</a:t>
            </a:r>
          </a:p>
          <a:p>
            <a:r>
              <a:rPr lang="en-US" sz="1200" b="1" i="0" u="none" strike="noStrike" kern="1200" cap="none" dirty="0">
                <a:solidFill>
                  <a:schemeClr val="dk1"/>
                </a:solidFill>
                <a:effectLst/>
                <a:latin typeface="Calibri"/>
                <a:ea typeface="Calibri"/>
                <a:cs typeface="Calibri"/>
                <a:sym typeface="Calibri"/>
              </a:rPr>
              <a:t>2. How Space Is Arranged and Materials Needed</a:t>
            </a:r>
          </a:p>
          <a:p>
            <a:r>
              <a:rPr lang="en-US" sz="1200" b="0" i="0" u="none" strike="noStrike" kern="1200" cap="none" dirty="0">
                <a:solidFill>
                  <a:schemeClr val="dk1"/>
                </a:solidFill>
                <a:effectLst/>
                <a:latin typeface="Calibri"/>
                <a:ea typeface="Calibri"/>
                <a:cs typeface="Calibri"/>
                <a:sym typeface="Calibri"/>
              </a:rPr>
              <a:t>An open space or stage at the front or in the middle of a room</a:t>
            </a:r>
          </a:p>
          <a:p>
            <a:r>
              <a:rPr lang="en-US" sz="1200" b="0" i="0" u="none" strike="noStrike" kern="1200" cap="none" dirty="0">
                <a:solidFill>
                  <a:schemeClr val="dk1"/>
                </a:solidFill>
                <a:effectLst/>
                <a:latin typeface="Calibri"/>
                <a:ea typeface="Calibri"/>
                <a:cs typeface="Calibri"/>
                <a:sym typeface="Calibri"/>
              </a:rPr>
              <a:t>If needed, props for the scene or scenes to be offered</a:t>
            </a:r>
          </a:p>
          <a:p>
            <a:r>
              <a:rPr lang="en-US" sz="1200" b="0" i="0" u="none" strike="noStrike" kern="1200" cap="none" dirty="0">
                <a:solidFill>
                  <a:schemeClr val="dk1"/>
                </a:solidFill>
                <a:effectLst/>
                <a:latin typeface="Calibri"/>
                <a:ea typeface="Calibri"/>
                <a:cs typeface="Calibri"/>
                <a:sym typeface="Calibri"/>
              </a:rPr>
              <a:t>Small clusters of chairs to accommodate all participants</a:t>
            </a:r>
          </a:p>
          <a:p>
            <a:r>
              <a:rPr lang="en-US" sz="1200" b="1" i="0" u="none" strike="noStrike" kern="1200" cap="none" dirty="0">
                <a:solidFill>
                  <a:schemeClr val="dk1"/>
                </a:solidFill>
                <a:effectLst/>
                <a:latin typeface="Calibri"/>
                <a:ea typeface="Calibri"/>
                <a:cs typeface="Calibri"/>
                <a:sym typeface="Calibri"/>
              </a:rPr>
              <a:t>3. How Participation Is Distributed</a:t>
            </a:r>
          </a:p>
          <a:p>
            <a:r>
              <a:rPr lang="en-US" sz="1200" b="0" i="0" u="none" strike="noStrike" kern="1200" cap="none" dirty="0">
                <a:solidFill>
                  <a:schemeClr val="dk1"/>
                </a:solidFill>
                <a:effectLst/>
                <a:latin typeface="Calibri"/>
                <a:ea typeface="Calibri"/>
                <a:cs typeface="Calibri"/>
                <a:sym typeface="Calibri"/>
              </a:rPr>
              <a:t>Everyone is included either as players or observers</a:t>
            </a:r>
          </a:p>
          <a:p>
            <a:r>
              <a:rPr lang="en-US" sz="1200" b="0" i="0" u="none" strike="noStrike" kern="1200" cap="none" dirty="0">
                <a:solidFill>
                  <a:schemeClr val="dk1"/>
                </a:solidFill>
                <a:effectLst/>
                <a:latin typeface="Calibri"/>
                <a:ea typeface="Calibri"/>
                <a:cs typeface="Calibri"/>
                <a:sym typeface="Calibri"/>
              </a:rPr>
              <a:t>A few volunteers to be “players”</a:t>
            </a:r>
          </a:p>
          <a:p>
            <a:r>
              <a:rPr lang="en-US" sz="1200" b="0" i="0" u="none" strike="noStrike" kern="1200" cap="none" dirty="0">
                <a:solidFill>
                  <a:schemeClr val="dk1"/>
                </a:solidFill>
                <a:effectLst/>
                <a:latin typeface="Calibri"/>
                <a:ea typeface="Calibri"/>
                <a:cs typeface="Calibri"/>
                <a:sym typeface="Calibri"/>
              </a:rPr>
              <a:t>Everyone else acts as observers and evaluators, then co-creative players</a:t>
            </a:r>
          </a:p>
          <a:p>
            <a:r>
              <a:rPr lang="en-US" sz="1200" b="1" i="0" u="none" strike="noStrike" kern="1200" cap="none" dirty="0">
                <a:solidFill>
                  <a:schemeClr val="dk1"/>
                </a:solidFill>
                <a:effectLst/>
                <a:latin typeface="Calibri"/>
                <a:ea typeface="Calibri"/>
                <a:cs typeface="Calibri"/>
                <a:sym typeface="Calibri"/>
              </a:rPr>
              <a:t>4. How Groups Are Configured</a:t>
            </a:r>
          </a:p>
          <a:p>
            <a:r>
              <a:rPr lang="en-US" sz="1200" b="0" i="0" u="none" strike="noStrike" kern="1200" cap="none" dirty="0">
                <a:solidFill>
                  <a:schemeClr val="dk1"/>
                </a:solidFill>
                <a:effectLst/>
                <a:latin typeface="Calibri"/>
                <a:ea typeface="Calibri"/>
                <a:cs typeface="Calibri"/>
                <a:sym typeface="Calibri"/>
              </a:rPr>
              <a:t>One small group of players on “the stage”</a:t>
            </a:r>
          </a:p>
          <a:p>
            <a:r>
              <a:rPr lang="en-US" sz="1200" b="0" i="0" u="none" strike="noStrike" kern="1200" cap="none" dirty="0">
                <a:solidFill>
                  <a:schemeClr val="dk1"/>
                </a:solidFill>
                <a:effectLst/>
                <a:latin typeface="Calibri"/>
                <a:ea typeface="Calibri"/>
                <a:cs typeface="Calibri"/>
                <a:sym typeface="Calibri"/>
              </a:rPr>
              <a:t>All others, the observers, in small groups in front or around the stage</a:t>
            </a:r>
          </a:p>
          <a:p>
            <a:r>
              <a:rPr lang="en-US" sz="1200" b="1" i="0" u="none" strike="noStrike" kern="1200" cap="none" dirty="0">
                <a:solidFill>
                  <a:schemeClr val="dk1"/>
                </a:solidFill>
                <a:effectLst/>
                <a:latin typeface="Calibri"/>
                <a:ea typeface="Calibri"/>
                <a:cs typeface="Calibri"/>
                <a:sym typeface="Calibri"/>
              </a:rPr>
              <a:t>5. Sequence of Steps and Time Allocation</a:t>
            </a:r>
          </a:p>
          <a:p>
            <a:r>
              <a:rPr lang="en-US" sz="1200" b="0" i="0" u="none" strike="noStrike" kern="1200" cap="none" dirty="0">
                <a:solidFill>
                  <a:schemeClr val="dk1"/>
                </a:solidFill>
                <a:effectLst/>
                <a:latin typeface="Calibri"/>
                <a:ea typeface="Calibri"/>
                <a:cs typeface="Calibri"/>
                <a:sym typeface="Calibri"/>
              </a:rPr>
              <a:t>Explain what will be done and describe the sequence of steps. 2 min.</a:t>
            </a:r>
          </a:p>
          <a:p>
            <a:r>
              <a:rPr lang="en-US" sz="1200" b="0" i="0" u="none" strike="noStrike" kern="1200" cap="none" dirty="0">
                <a:solidFill>
                  <a:schemeClr val="dk1"/>
                </a:solidFill>
                <a:effectLst/>
                <a:latin typeface="Calibri"/>
                <a:ea typeface="Calibri"/>
                <a:cs typeface="Calibri"/>
                <a:sym typeface="Calibri"/>
              </a:rPr>
              <a:t>Set the stage by describing the scenario that will be acted out and the various roles. 3 min.</a:t>
            </a:r>
          </a:p>
          <a:p>
            <a:r>
              <a:rPr lang="en-US" sz="1200" b="0" i="0" u="none" strike="noStrike" kern="1200" cap="none" dirty="0">
                <a:solidFill>
                  <a:schemeClr val="dk1"/>
                </a:solidFill>
                <a:effectLst/>
                <a:latin typeface="Calibri"/>
                <a:ea typeface="Calibri"/>
                <a:cs typeface="Calibri"/>
                <a:sym typeface="Calibri"/>
              </a:rPr>
              <a:t>Players on stage enact the scene. 3–5 min.</a:t>
            </a:r>
          </a:p>
          <a:p>
            <a:r>
              <a:rPr lang="en-US" sz="1200" b="0" i="0" u="none" strike="noStrike" kern="1200" cap="none" dirty="0">
                <a:solidFill>
                  <a:schemeClr val="dk1"/>
                </a:solidFill>
                <a:effectLst/>
                <a:latin typeface="Calibri"/>
                <a:ea typeface="Calibri"/>
                <a:cs typeface="Calibri"/>
                <a:sym typeface="Calibri"/>
              </a:rPr>
              <a:t>Each small observer group debriefs with </a:t>
            </a:r>
            <a:r>
              <a:rPr lang="en-US" sz="1200" b="0" i="0" u="none" strike="noStrike" kern="1200" cap="none" dirty="0">
                <a:solidFill>
                  <a:schemeClr val="dk1"/>
                </a:solidFill>
                <a:effectLst/>
                <a:latin typeface="Calibri"/>
                <a:ea typeface="Calibri"/>
                <a:cs typeface="Calibri"/>
                <a:sym typeface="Calibri"/>
                <a:hlinkClick r:id="rId3"/>
              </a:rPr>
              <a:t>1-2-4-All</a:t>
            </a:r>
            <a:r>
              <a:rPr lang="en-US" sz="1200" b="0" i="0" u="none" strike="noStrike" kern="1200" cap="none" dirty="0">
                <a:solidFill>
                  <a:schemeClr val="dk1"/>
                </a:solidFill>
                <a:effectLst/>
                <a:latin typeface="Calibri"/>
                <a:ea typeface="Calibri"/>
                <a:cs typeface="Calibri"/>
                <a:sym typeface="Calibri"/>
              </a:rPr>
              <a:t> to identify successful and unsuccessful “chunks” from the scene that they just observed. 5 min.</a:t>
            </a:r>
          </a:p>
          <a:p>
            <a:r>
              <a:rPr lang="en-US" sz="1200" b="0" i="0" u="none" strike="noStrike" kern="1200" cap="none" dirty="0">
                <a:solidFill>
                  <a:schemeClr val="dk1"/>
                </a:solidFill>
                <a:effectLst/>
                <a:latin typeface="Calibri"/>
                <a:ea typeface="Calibri"/>
                <a:cs typeface="Calibri"/>
                <a:sym typeface="Calibri"/>
              </a:rPr>
              <a:t>Each observer group then pieces together the successful chunks into a new prototype and volunteers from within the group act out the new prototype for their own group only. 5 min.</a:t>
            </a:r>
          </a:p>
          <a:p>
            <a:r>
              <a:rPr lang="en-US" sz="1200" b="0" i="0" u="none" strike="noStrike" kern="1200" cap="none" dirty="0">
                <a:solidFill>
                  <a:schemeClr val="dk1"/>
                </a:solidFill>
                <a:effectLst/>
                <a:latin typeface="Calibri"/>
                <a:ea typeface="Calibri"/>
                <a:cs typeface="Calibri"/>
                <a:sym typeface="Calibri"/>
              </a:rPr>
              <a:t>Participants from one of the observer groups who judge that they have an improved prototype volunteer to come on stage and enact their version in front of the whole group. 3–5 minutes.</a:t>
            </a:r>
          </a:p>
          <a:p>
            <a:r>
              <a:rPr lang="en-US" sz="1200" b="0" i="0" u="none" strike="noStrike" kern="1200" cap="none" dirty="0">
                <a:solidFill>
                  <a:schemeClr val="dk1"/>
                </a:solidFill>
                <a:effectLst/>
                <a:latin typeface="Calibri"/>
                <a:ea typeface="Calibri"/>
                <a:cs typeface="Calibri"/>
                <a:sym typeface="Calibri"/>
              </a:rPr>
              <a:t>Continue with as many rounds as necessary to arrive at one or more prototypes that are good enough to put into practice.</a:t>
            </a:r>
          </a:p>
          <a:p>
            <a:r>
              <a:rPr lang="en-US" sz="1200" b="1" i="0" u="none" strike="noStrike" kern="1200" cap="none" dirty="0">
                <a:solidFill>
                  <a:schemeClr val="dk1"/>
                </a:solidFill>
                <a:effectLst/>
                <a:latin typeface="Calibri"/>
                <a:ea typeface="Calibri"/>
                <a:cs typeface="Calibri"/>
                <a:sym typeface="Calibri"/>
              </a:rPr>
              <a:t>WHY? Purposes</a:t>
            </a:r>
          </a:p>
          <a:p>
            <a:r>
              <a:rPr lang="en-US" sz="1200" b="0" i="0" u="none" strike="noStrike" kern="1200" cap="none" dirty="0">
                <a:solidFill>
                  <a:schemeClr val="dk1"/>
                </a:solidFill>
                <a:effectLst/>
                <a:latin typeface="Calibri"/>
                <a:ea typeface="Calibri"/>
                <a:cs typeface="Calibri"/>
                <a:sym typeface="Calibri"/>
              </a:rPr>
              <a:t>Enable people to act their way into new thinking: </a:t>
            </a:r>
            <a:r>
              <a:rPr lang="en-US" sz="1200" b="1" i="0" u="none" strike="noStrike" kern="1200" cap="none" dirty="0">
                <a:solidFill>
                  <a:schemeClr val="dk1"/>
                </a:solidFill>
                <a:effectLst/>
                <a:latin typeface="Calibri"/>
                <a:ea typeface="Calibri"/>
                <a:cs typeface="Calibri"/>
                <a:sym typeface="Calibri"/>
              </a:rPr>
              <a:t>Improv Prototyping</a:t>
            </a:r>
            <a:r>
              <a:rPr lang="en-US" sz="1200" b="0" i="0" u="none" strike="noStrike" kern="1200" cap="none" dirty="0">
                <a:solidFill>
                  <a:schemeClr val="dk1"/>
                </a:solidFill>
                <a:effectLst/>
                <a:latin typeface="Calibri"/>
                <a:ea typeface="Calibri"/>
                <a:cs typeface="Calibri"/>
                <a:sym typeface="Calibri"/>
              </a:rPr>
              <a:t> is a rehearsal for real life</a:t>
            </a:r>
          </a:p>
          <a:p>
            <a:r>
              <a:rPr lang="en-US" sz="1200" b="0" i="0" u="none" strike="noStrike" kern="1200" cap="none" dirty="0">
                <a:solidFill>
                  <a:schemeClr val="dk1"/>
                </a:solidFill>
                <a:effectLst/>
                <a:latin typeface="Calibri"/>
                <a:ea typeface="Calibri"/>
                <a:cs typeface="Calibri"/>
                <a:sym typeface="Calibri"/>
              </a:rPr>
              <a:t>Break a task that seems daunting into smaller pieces</a:t>
            </a:r>
          </a:p>
          <a:p>
            <a:r>
              <a:rPr lang="en-US" sz="1200" b="0" i="0" u="none" strike="noStrike" kern="1200" cap="none" dirty="0">
                <a:solidFill>
                  <a:schemeClr val="dk1"/>
                </a:solidFill>
                <a:effectLst/>
                <a:latin typeface="Calibri"/>
                <a:ea typeface="Calibri"/>
                <a:cs typeface="Calibri"/>
                <a:sym typeface="Calibri"/>
              </a:rPr>
              <a:t>Engage and focus everyone’s imagination on solving messy challenges</a:t>
            </a:r>
          </a:p>
          <a:p>
            <a:r>
              <a:rPr lang="en-US" sz="1200" b="0" i="0" u="none" strike="noStrike" kern="1200" cap="none" dirty="0">
                <a:solidFill>
                  <a:schemeClr val="dk1"/>
                </a:solidFill>
                <a:effectLst/>
                <a:latin typeface="Calibri"/>
                <a:ea typeface="Calibri"/>
                <a:cs typeface="Calibri"/>
                <a:sym typeface="Calibri"/>
              </a:rPr>
              <a:t>Break through frozen or resistant behaviors</a:t>
            </a:r>
          </a:p>
          <a:p>
            <a:r>
              <a:rPr lang="en-US" sz="1200" b="0" i="0" u="none" strike="noStrike" kern="1200" cap="none" dirty="0">
                <a:solidFill>
                  <a:schemeClr val="dk1"/>
                </a:solidFill>
                <a:effectLst/>
                <a:latin typeface="Calibri"/>
                <a:ea typeface="Calibri"/>
                <a:cs typeface="Calibri"/>
                <a:sym typeface="Calibri"/>
              </a:rPr>
              <a:t>Create an engaging and fun alternative to dry or unproductive training</a:t>
            </a:r>
          </a:p>
          <a:p>
            <a:r>
              <a:rPr lang="en-US" sz="1200" b="0" i="0" u="none" strike="noStrike" kern="1200" cap="none" dirty="0">
                <a:solidFill>
                  <a:schemeClr val="dk1"/>
                </a:solidFill>
                <a:effectLst/>
                <a:latin typeface="Calibri"/>
                <a:ea typeface="Calibri"/>
                <a:cs typeface="Calibri"/>
                <a:sym typeface="Calibri"/>
              </a:rPr>
              <a:t>Work across functional and disciplinary barriers</a:t>
            </a:r>
          </a:p>
          <a:p>
            <a:r>
              <a:rPr lang="en-US" sz="1200" b="0" i="0" u="none" strike="noStrike" kern="1200" cap="none" dirty="0">
                <a:solidFill>
                  <a:schemeClr val="dk1"/>
                </a:solidFill>
                <a:effectLst/>
                <a:latin typeface="Calibri"/>
                <a:ea typeface="Calibri"/>
                <a:cs typeface="Calibri"/>
                <a:sym typeface="Calibri"/>
              </a:rPr>
              <a:t>Help people learn from peers that have behaviors that solve the problem</a:t>
            </a:r>
          </a:p>
          <a:p>
            <a:r>
              <a:rPr lang="en-US" sz="1200" b="1" i="0" u="none" strike="noStrike" kern="1200" cap="none" dirty="0">
                <a:solidFill>
                  <a:schemeClr val="dk1"/>
                </a:solidFill>
                <a:effectLst/>
                <a:latin typeface="Calibri"/>
                <a:ea typeface="Calibri"/>
                <a:cs typeface="Calibri"/>
                <a:sym typeface="Calibri"/>
              </a:rPr>
              <a:t>Tips and Traps</a:t>
            </a:r>
          </a:p>
          <a:p>
            <a:r>
              <a:rPr lang="en-US" sz="1200" b="0" i="0" u="none" strike="noStrike" kern="1200" cap="none" dirty="0">
                <a:solidFill>
                  <a:schemeClr val="dk1"/>
                </a:solidFill>
                <a:effectLst/>
                <a:latin typeface="Calibri"/>
                <a:ea typeface="Calibri"/>
                <a:cs typeface="Calibri"/>
                <a:sym typeface="Calibri"/>
              </a:rPr>
              <a:t>Be as inclusive as possible: invite everyone in different roles to join in</a:t>
            </a:r>
          </a:p>
          <a:p>
            <a:r>
              <a:rPr lang="en-US" sz="1200" b="0" i="0" u="none" strike="noStrike" kern="1200" cap="none" dirty="0">
                <a:solidFill>
                  <a:schemeClr val="dk1"/>
                </a:solidFill>
                <a:effectLst/>
                <a:latin typeface="Calibri"/>
                <a:ea typeface="Calibri"/>
                <a:cs typeface="Calibri"/>
                <a:sym typeface="Calibri"/>
              </a:rPr>
              <a:t>Draw meaningful themes and dramatic lines for each scene from </a:t>
            </a:r>
            <a:r>
              <a:rPr lang="en-US" sz="1200" b="0" i="0" u="none" strike="noStrike" kern="1200" cap="none" dirty="0">
                <a:solidFill>
                  <a:schemeClr val="dk1"/>
                </a:solidFill>
                <a:effectLst/>
                <a:latin typeface="Calibri"/>
                <a:ea typeface="Calibri"/>
                <a:cs typeface="Calibri"/>
                <a:sym typeface="Calibri"/>
                <a:hlinkClick r:id="rId4"/>
              </a:rPr>
              <a:t>Discovery &amp; Action Dialogues</a:t>
            </a:r>
            <a:r>
              <a:rPr lang="en-US" sz="1200" b="1" i="0" u="none" strike="noStrike" kern="1200" cap="none" dirty="0">
                <a:solidFill>
                  <a:schemeClr val="dk1"/>
                </a:solidFill>
                <a:effectLst/>
                <a:latin typeface="Calibri"/>
                <a:ea typeface="Calibri"/>
                <a:cs typeface="Calibri"/>
                <a:sym typeface="Calibri"/>
              </a:rPr>
              <a:t> </a:t>
            </a:r>
            <a:r>
              <a:rPr lang="en-US" sz="1200" b="0" i="0" u="none" strike="noStrike" kern="1200" cap="none" dirty="0">
                <a:solidFill>
                  <a:schemeClr val="dk1"/>
                </a:solidFill>
                <a:effectLst/>
                <a:latin typeface="Calibri"/>
                <a:ea typeface="Calibri"/>
                <a:cs typeface="Calibri"/>
                <a:sym typeface="Calibri"/>
              </a:rPr>
              <a:t>and </a:t>
            </a:r>
            <a:r>
              <a:rPr lang="en-US" sz="1200" b="0" i="0" u="none" strike="noStrike" kern="1200" cap="none" dirty="0">
                <a:solidFill>
                  <a:schemeClr val="dk1"/>
                </a:solidFill>
                <a:effectLst/>
                <a:latin typeface="Calibri"/>
                <a:ea typeface="Calibri"/>
                <a:cs typeface="Calibri"/>
                <a:sym typeface="Calibri"/>
                <a:hlinkClick r:id="rId5"/>
              </a:rPr>
              <a:t> Simple Ethnography</a:t>
            </a:r>
            <a:endParaRPr lang="en-US" sz="1200" b="0" i="0" u="none" strike="noStrike" kern="1200" cap="none" dirty="0">
              <a:solidFill>
                <a:schemeClr val="dk1"/>
              </a:solidFill>
              <a:effectLst/>
              <a:latin typeface="Calibri"/>
              <a:ea typeface="Calibri"/>
              <a:cs typeface="Calibri"/>
              <a:sym typeface="Calibri"/>
            </a:endParaRPr>
          </a:p>
          <a:p>
            <a:r>
              <a:rPr lang="en-US" sz="1200" b="0" i="0" u="none" strike="noStrike" kern="1200" cap="none" dirty="0">
                <a:solidFill>
                  <a:schemeClr val="dk1"/>
                </a:solidFill>
                <a:effectLst/>
                <a:latin typeface="Calibri"/>
                <a:ea typeface="Calibri"/>
                <a:cs typeface="Calibri"/>
                <a:sym typeface="Calibri"/>
              </a:rPr>
              <a:t>Consider creating three supporting roles depending on the complexity of the scenario: stage manager, creative director, and facilitator.</a:t>
            </a:r>
          </a:p>
          <a:p>
            <a:r>
              <a:rPr lang="en-US" sz="1200" b="0" i="0" u="none" strike="noStrike" kern="1200" cap="none" dirty="0">
                <a:solidFill>
                  <a:schemeClr val="dk1"/>
                </a:solidFill>
                <a:effectLst/>
                <a:latin typeface="Calibri"/>
                <a:ea typeface="Calibri"/>
                <a:cs typeface="Calibri"/>
                <a:sym typeface="Calibri"/>
              </a:rPr>
              <a:t>Replay scenes that do not capture the imagination or generate new ideas</a:t>
            </a:r>
          </a:p>
          <a:p>
            <a:r>
              <a:rPr lang="en-US" sz="1200" b="0" i="0" u="none" strike="noStrike" kern="1200" cap="none" dirty="0">
                <a:solidFill>
                  <a:schemeClr val="dk1"/>
                </a:solidFill>
                <a:effectLst/>
                <a:latin typeface="Calibri"/>
                <a:ea typeface="Calibri"/>
                <a:cs typeface="Calibri"/>
                <a:sym typeface="Calibri"/>
              </a:rPr>
              <a:t>Invite people to let go of assumptions and biases by putting themselves in the shoes of others, e.g., doctor plays nurse and nurse plays doctor, student plays professor</a:t>
            </a:r>
          </a:p>
          <a:p>
            <a:r>
              <a:rPr lang="en-US" sz="1200" b="0" i="0" u="none" strike="noStrike" kern="1200" cap="none" dirty="0">
                <a:solidFill>
                  <a:schemeClr val="dk1"/>
                </a:solidFill>
                <a:effectLst/>
                <a:latin typeface="Calibri"/>
                <a:ea typeface="Calibri"/>
                <a:cs typeface="Calibri"/>
                <a:sym typeface="Calibri"/>
              </a:rPr>
              <a:t>Invite creative director to gently redirect the players as needed</a:t>
            </a:r>
          </a:p>
          <a:p>
            <a:r>
              <a:rPr lang="en-US" sz="1200" b="1" i="0" u="none" strike="noStrike" kern="1200" cap="none" dirty="0">
                <a:solidFill>
                  <a:schemeClr val="dk1"/>
                </a:solidFill>
                <a:effectLst/>
                <a:latin typeface="Calibri"/>
                <a:ea typeface="Calibri"/>
                <a:cs typeface="Calibri"/>
                <a:sym typeface="Calibri"/>
              </a:rPr>
              <a:t>Riffs and Variations</a:t>
            </a:r>
          </a:p>
          <a:p>
            <a:r>
              <a:rPr lang="en-US" sz="1200" b="0" i="0" u="none" strike="noStrike" kern="1200" cap="none" dirty="0">
                <a:solidFill>
                  <a:schemeClr val="dk1"/>
                </a:solidFill>
                <a:effectLst/>
                <a:latin typeface="Calibri"/>
                <a:ea typeface="Calibri"/>
                <a:cs typeface="Calibri"/>
                <a:sym typeface="Calibri"/>
              </a:rPr>
              <a:t>With the goal of discovering better (and worse) actions, invite the audience to replay the scene in small groups. Start with separate small groups staging their own impromptu Improvs, then invite face-off competitions judged by an “applause-o-meter”</a:t>
            </a:r>
          </a:p>
          <a:p>
            <a:r>
              <a:rPr lang="en-US" sz="1200" b="0" i="0" u="none" strike="noStrike" kern="1200" cap="none" dirty="0">
                <a:solidFill>
                  <a:schemeClr val="dk1"/>
                </a:solidFill>
                <a:effectLst/>
                <a:latin typeface="Calibri"/>
                <a:ea typeface="Calibri"/>
                <a:cs typeface="Calibri"/>
                <a:sym typeface="Calibri"/>
              </a:rPr>
              <a:t>Link to and string with </a:t>
            </a:r>
            <a:r>
              <a:rPr lang="en-US" sz="1200" b="0" i="0" u="none" strike="noStrike" kern="1200" cap="none" dirty="0">
                <a:solidFill>
                  <a:schemeClr val="dk1"/>
                </a:solidFill>
                <a:effectLst/>
                <a:latin typeface="Calibri"/>
                <a:ea typeface="Calibri"/>
                <a:cs typeface="Calibri"/>
                <a:sym typeface="Calibri"/>
                <a:hlinkClick r:id="rId6"/>
              </a:rPr>
              <a:t>Design </a:t>
            </a:r>
            <a:r>
              <a:rPr lang="en-US" sz="1200" b="0" i="0" u="none" strike="noStrike" kern="1200" cap="none" dirty="0" err="1">
                <a:solidFill>
                  <a:schemeClr val="dk1"/>
                </a:solidFill>
                <a:effectLst/>
                <a:latin typeface="Calibri"/>
                <a:ea typeface="Calibri"/>
                <a:cs typeface="Calibri"/>
                <a:sym typeface="Calibri"/>
                <a:hlinkClick r:id="rId6"/>
              </a:rPr>
              <a:t>StoryBoards</a:t>
            </a:r>
            <a:r>
              <a:rPr lang="en-US" sz="1200" b="0" i="0" u="none" strike="noStrike" kern="1200" cap="none" dirty="0">
                <a:solidFill>
                  <a:schemeClr val="dk1"/>
                </a:solidFill>
                <a:effectLst/>
                <a:latin typeface="Calibri"/>
                <a:ea typeface="Calibri"/>
                <a:cs typeface="Calibri"/>
                <a:sym typeface="Calibri"/>
              </a:rPr>
              <a:t>, </a:t>
            </a:r>
            <a:r>
              <a:rPr lang="en-US" sz="1200" b="0" i="0" u="none" strike="noStrike" kern="1200" cap="none" dirty="0">
                <a:solidFill>
                  <a:schemeClr val="dk1"/>
                </a:solidFill>
                <a:effectLst/>
                <a:latin typeface="Calibri"/>
                <a:ea typeface="Calibri"/>
                <a:cs typeface="Calibri"/>
                <a:sym typeface="Calibri"/>
                <a:hlinkClick r:id="rId7"/>
              </a:rPr>
              <a:t>Shift &amp; Share</a:t>
            </a:r>
            <a:r>
              <a:rPr lang="en-US" sz="1200" b="0" i="0" u="none" strike="noStrike" kern="1200" cap="none" dirty="0">
                <a:solidFill>
                  <a:schemeClr val="dk1"/>
                </a:solidFill>
                <a:effectLst/>
                <a:latin typeface="Calibri"/>
                <a:ea typeface="Calibri"/>
                <a:cs typeface="Calibri"/>
                <a:sym typeface="Calibri"/>
              </a:rPr>
              <a:t>, and </a:t>
            </a:r>
            <a:r>
              <a:rPr lang="en-US" sz="1200" b="0" i="0" u="none" strike="noStrike" kern="1200" cap="none" dirty="0">
                <a:solidFill>
                  <a:schemeClr val="dk1"/>
                </a:solidFill>
                <a:effectLst/>
                <a:latin typeface="Calibri"/>
                <a:ea typeface="Calibri"/>
                <a:cs typeface="Calibri"/>
                <a:sym typeface="Calibri"/>
                <a:hlinkClick r:id="rId8"/>
              </a:rPr>
              <a:t>User Experience Fishbowl</a:t>
            </a:r>
            <a:r>
              <a:rPr lang="en-US" sz="1200" b="0" i="0" u="none" strike="noStrike" kern="1200" cap="none" dirty="0">
                <a:solidFill>
                  <a:schemeClr val="dk1"/>
                </a:solidFill>
                <a:effectLst/>
                <a:latin typeface="Calibri"/>
                <a:ea typeface="Calibri"/>
                <a:cs typeface="Calibri"/>
                <a:sym typeface="Calibri"/>
              </a:rPr>
              <a:t> to help spread the innovations (specify </a:t>
            </a:r>
            <a:r>
              <a:rPr lang="en-US" sz="1200" b="0" i="1" u="none" strike="noStrike" kern="1200" cap="none" dirty="0">
                <a:solidFill>
                  <a:schemeClr val="dk1"/>
                </a:solidFill>
                <a:effectLst/>
                <a:latin typeface="Calibri"/>
                <a:ea typeface="Calibri"/>
                <a:cs typeface="Calibri"/>
                <a:sym typeface="Calibri"/>
              </a:rPr>
              <a:t>what is</a:t>
            </a:r>
            <a:r>
              <a:rPr lang="en-US" sz="1200" b="0" i="0" u="none" strike="noStrike" kern="1200" cap="none" dirty="0">
                <a:solidFill>
                  <a:schemeClr val="dk1"/>
                </a:solidFill>
                <a:effectLst/>
                <a:latin typeface="Calibri"/>
                <a:ea typeface="Calibri"/>
                <a:cs typeface="Calibri"/>
                <a:sym typeface="Calibri"/>
              </a:rPr>
              <a:t> and </a:t>
            </a:r>
            <a:r>
              <a:rPr lang="en-US" sz="1200" b="0" i="1" u="none" strike="noStrike" kern="1200" cap="none" dirty="0">
                <a:solidFill>
                  <a:schemeClr val="dk1"/>
                </a:solidFill>
                <a:effectLst/>
                <a:latin typeface="Calibri"/>
                <a:ea typeface="Calibri"/>
                <a:cs typeface="Calibri"/>
                <a:sym typeface="Calibri"/>
              </a:rPr>
              <a:t>what could be</a:t>
            </a:r>
            <a:r>
              <a:rPr lang="en-US" sz="1200" b="0" i="0" u="none" strike="noStrike" kern="1200" cap="none" dirty="0">
                <a:solidFill>
                  <a:schemeClr val="dk1"/>
                </a:solidFill>
                <a:effectLst/>
                <a:latin typeface="Calibri"/>
                <a:ea typeface="Calibri"/>
                <a:cs typeface="Calibri"/>
                <a:sym typeface="Calibri"/>
              </a:rPr>
              <a:t>)</a:t>
            </a:r>
          </a:p>
          <a:p>
            <a:r>
              <a:rPr lang="en-US" sz="1200" b="1" i="0" u="none" strike="noStrike" kern="1200" cap="none" dirty="0">
                <a:solidFill>
                  <a:schemeClr val="dk1"/>
                </a:solidFill>
                <a:effectLst/>
                <a:latin typeface="Calibri"/>
                <a:ea typeface="Calibri"/>
                <a:cs typeface="Calibri"/>
                <a:sym typeface="Calibri"/>
              </a:rPr>
              <a:t>Examples</a:t>
            </a:r>
          </a:p>
          <a:p>
            <a:r>
              <a:rPr lang="en-US" sz="1200" b="0" i="0" u="none" strike="noStrike" kern="1200" cap="none" dirty="0">
                <a:solidFill>
                  <a:schemeClr val="dk1"/>
                </a:solidFill>
                <a:effectLst/>
                <a:latin typeface="Calibri"/>
                <a:ea typeface="Calibri"/>
                <a:cs typeface="Calibri"/>
                <a:sym typeface="Calibri"/>
              </a:rPr>
              <a:t>Hospital trainers have substituted </a:t>
            </a:r>
            <a:r>
              <a:rPr lang="en-US" sz="1200" b="1" i="0" u="none" strike="noStrike" kern="1200" cap="none" dirty="0">
                <a:solidFill>
                  <a:schemeClr val="dk1"/>
                </a:solidFill>
                <a:effectLst/>
                <a:latin typeface="Calibri"/>
                <a:ea typeface="Calibri"/>
                <a:cs typeface="Calibri"/>
                <a:sym typeface="Calibri"/>
              </a:rPr>
              <a:t>Improv Prototyping</a:t>
            </a:r>
            <a:r>
              <a:rPr lang="en-US" sz="1200" b="0" i="0" u="none" strike="noStrike" kern="1200" cap="none" dirty="0">
                <a:solidFill>
                  <a:schemeClr val="dk1"/>
                </a:solidFill>
                <a:effectLst/>
                <a:latin typeface="Calibri"/>
                <a:ea typeface="Calibri"/>
                <a:cs typeface="Calibri"/>
                <a:sym typeface="Calibri"/>
              </a:rPr>
              <a:t> for conventional courses</a:t>
            </a:r>
          </a:p>
          <a:p>
            <a:r>
              <a:rPr lang="en-US" sz="1200" b="0" i="0" u="none" strike="noStrike" kern="1200" cap="none" dirty="0">
                <a:solidFill>
                  <a:schemeClr val="dk1"/>
                </a:solidFill>
                <a:effectLst/>
                <a:latin typeface="Calibri"/>
                <a:ea typeface="Calibri"/>
                <a:cs typeface="Calibri"/>
                <a:sym typeface="Calibri"/>
              </a:rPr>
              <a:t>For sales reps to invent new ways to interact with their customers</a:t>
            </a:r>
          </a:p>
          <a:p>
            <a:r>
              <a:rPr lang="en-US" sz="1200" b="0" i="0" u="none" strike="noStrike" kern="1200" cap="none" dirty="0">
                <a:solidFill>
                  <a:schemeClr val="dk1"/>
                </a:solidFill>
                <a:effectLst/>
                <a:latin typeface="Calibri"/>
                <a:ea typeface="Calibri"/>
                <a:cs typeface="Calibri"/>
                <a:sym typeface="Calibri"/>
              </a:rPr>
              <a:t>For managers to make their interactions with people who report to them more productive</a:t>
            </a:r>
          </a:p>
          <a:p>
            <a:r>
              <a:rPr lang="en-US" sz="1200" b="0" i="0" u="none" strike="noStrike" kern="1200" cap="none" dirty="0">
                <a:solidFill>
                  <a:schemeClr val="dk1"/>
                </a:solidFill>
                <a:effectLst/>
                <a:latin typeface="Calibri"/>
                <a:ea typeface="Calibri"/>
                <a:cs typeface="Calibri"/>
                <a:sym typeface="Calibri"/>
              </a:rPr>
              <a:t>For health-care providers to practice end-of-life and palliative-care conversations with patients and family members</a:t>
            </a:r>
          </a:p>
          <a:p>
            <a:r>
              <a:rPr lang="en-US" sz="1200" b="0" i="0" u="none" strike="noStrike" kern="1200" cap="none" dirty="0">
                <a:solidFill>
                  <a:schemeClr val="dk1"/>
                </a:solidFill>
                <a:effectLst/>
                <a:latin typeface="Calibri"/>
                <a:ea typeface="Calibri"/>
                <a:cs typeface="Calibri"/>
                <a:sym typeface="Calibri"/>
              </a:rPr>
              <a:t>For teachers to discover effective responses to disruptive classroom behaviors</a:t>
            </a:r>
          </a:p>
          <a:p>
            <a:r>
              <a:rPr lang="en-US" sz="1200" b="0" i="0" u="none" strike="noStrike" kern="1200" cap="none" dirty="0">
                <a:solidFill>
                  <a:schemeClr val="dk1"/>
                </a:solidFill>
                <a:effectLst/>
                <a:latin typeface="Calibri"/>
                <a:ea typeface="Calibri"/>
                <a:cs typeface="Calibri"/>
                <a:sym typeface="Calibri"/>
              </a:rPr>
              <a:t>For training young nurses to stand their ground on safety issues (see “Dramatizing Behavior Change to Stop Infections” in Part Three: Stories from the Field).</a:t>
            </a:r>
          </a:p>
          <a:p>
            <a:r>
              <a:rPr lang="en-US" sz="1200" b="1" i="0" u="none" strike="noStrike" kern="1200" cap="none" dirty="0">
                <a:solidFill>
                  <a:schemeClr val="dk1"/>
                </a:solidFill>
                <a:effectLst/>
                <a:latin typeface="Calibri"/>
                <a:ea typeface="Calibri"/>
                <a:cs typeface="Calibri"/>
                <a:sym typeface="Calibri"/>
              </a:rPr>
              <a:t>Attribution</a:t>
            </a:r>
            <a:r>
              <a:rPr lang="en-US" sz="1200" b="0" i="0" u="none" strike="noStrike" kern="1200" cap="none" dirty="0">
                <a:solidFill>
                  <a:schemeClr val="dk1"/>
                </a:solidFill>
                <a:effectLst/>
                <a:latin typeface="Calibri"/>
                <a:ea typeface="Calibri"/>
                <a:cs typeface="Calibri"/>
                <a:sym typeface="Calibri"/>
              </a:rPr>
              <a:t>: Liberating Structure developed by Henri </a:t>
            </a:r>
            <a:r>
              <a:rPr lang="en-US" sz="1200" b="0" i="0" u="none" strike="noStrike" kern="1200" cap="none" dirty="0" err="1">
                <a:solidFill>
                  <a:schemeClr val="dk1"/>
                </a:solidFill>
                <a:effectLst/>
                <a:latin typeface="Calibri"/>
                <a:ea typeface="Calibri"/>
                <a:cs typeface="Calibri"/>
                <a:sym typeface="Calibri"/>
              </a:rPr>
              <a:t>Lipmanowicz</a:t>
            </a:r>
            <a:r>
              <a:rPr lang="en-US" sz="1200" b="0" i="0" u="none" strike="noStrike" kern="1200" cap="none" dirty="0">
                <a:solidFill>
                  <a:schemeClr val="dk1"/>
                </a:solidFill>
                <a:effectLst/>
                <a:latin typeface="Calibri"/>
                <a:ea typeface="Calibri"/>
                <a:cs typeface="Calibri"/>
                <a:sym typeface="Calibri"/>
              </a:rPr>
              <a:t> and Keith McCandless. Inspired by </a:t>
            </a:r>
            <a:r>
              <a:rPr lang="en-US" sz="1200" b="0" i="0" u="none" strike="noStrike" kern="1200" cap="none" dirty="0" err="1">
                <a:solidFill>
                  <a:schemeClr val="dk1"/>
                </a:solidFill>
                <a:effectLst/>
                <a:latin typeface="Calibri"/>
                <a:ea typeface="Calibri"/>
                <a:cs typeface="Calibri"/>
                <a:sym typeface="Calibri"/>
              </a:rPr>
              <a:t>Antonas</a:t>
            </a:r>
            <a:r>
              <a:rPr lang="en-US" sz="1200" b="0" i="0" u="none" strike="noStrike" kern="1200" cap="none" dirty="0">
                <a:solidFill>
                  <a:schemeClr val="dk1"/>
                </a:solidFill>
                <a:effectLst/>
                <a:latin typeface="Calibri"/>
                <a:ea typeface="Calibri"/>
                <a:cs typeface="Calibri"/>
                <a:sym typeface="Calibri"/>
              </a:rPr>
              <a:t> </a:t>
            </a:r>
            <a:r>
              <a:rPr lang="en-US" sz="1200" b="0" i="0" u="none" strike="noStrike" kern="1200" cap="none" dirty="0" err="1">
                <a:solidFill>
                  <a:schemeClr val="dk1"/>
                </a:solidFill>
                <a:effectLst/>
                <a:latin typeface="Calibri"/>
                <a:ea typeface="Calibri"/>
                <a:cs typeface="Calibri"/>
                <a:sym typeface="Calibri"/>
              </a:rPr>
              <a:t>Mockus</a:t>
            </a:r>
            <a:r>
              <a:rPr lang="en-US" sz="1200" b="0" i="0" u="none" strike="noStrike" kern="1200" cap="none" dirty="0">
                <a:solidFill>
                  <a:schemeClr val="dk1"/>
                </a:solidFill>
                <a:effectLst/>
                <a:latin typeface="Calibri"/>
                <a:ea typeface="Calibri"/>
                <a:cs typeface="Calibri"/>
                <a:sym typeface="Calibri"/>
              </a:rPr>
              <a:t> (former mayor of Bogota) and Improv artists.</a:t>
            </a:r>
          </a:p>
          <a:p>
            <a:r>
              <a:rPr lang="en-US" sz="1200" b="1" i="0" u="none" strike="noStrike" kern="1200" cap="none" dirty="0">
                <a:solidFill>
                  <a:schemeClr val="dk1"/>
                </a:solidFill>
                <a:effectLst/>
                <a:latin typeface="Calibri"/>
                <a:ea typeface="Calibri"/>
                <a:cs typeface="Calibri"/>
                <a:sym typeface="Calibri"/>
              </a:rPr>
              <a:t>Collateral Material</a:t>
            </a:r>
          </a:p>
          <a:p>
            <a:pPr marL="0" marR="0" lvl="0" indent="0" algn="l" rtl="0">
              <a:spcBef>
                <a:spcPts val="0"/>
              </a:spcBef>
              <a:buSzPct val="25000"/>
              <a:buNone/>
            </a:pPr>
            <a:endParaRPr dirty="0"/>
          </a:p>
        </p:txBody>
      </p:sp>
      <p:sp>
        <p:nvSpPr>
          <p:cNvPr id="100" name="Shape 100"/>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295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8ECD0DA-AEB5-4583-8DC7-3FAEA837A6CC}"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F7C73-1CDD-427D-A215-2596ACFE52A2}" type="slidenum">
              <a:rPr lang="en-US" smtClean="0"/>
              <a:t>‹#›</a:t>
            </a:fld>
            <a:endParaRPr lang="en-US"/>
          </a:p>
        </p:txBody>
      </p:sp>
    </p:spTree>
    <p:extLst>
      <p:ext uri="{BB962C8B-B14F-4D97-AF65-F5344CB8AC3E}">
        <p14:creationId xmlns:p14="http://schemas.microsoft.com/office/powerpoint/2010/main" val="289682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ECD0DA-AEB5-4583-8DC7-3FAEA837A6CC}"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F7C73-1CDD-427D-A215-2596ACFE52A2}" type="slidenum">
              <a:rPr lang="en-US" smtClean="0"/>
              <a:t>‹#›</a:t>
            </a:fld>
            <a:endParaRPr lang="en-US"/>
          </a:p>
        </p:txBody>
      </p:sp>
    </p:spTree>
    <p:extLst>
      <p:ext uri="{BB962C8B-B14F-4D97-AF65-F5344CB8AC3E}">
        <p14:creationId xmlns:p14="http://schemas.microsoft.com/office/powerpoint/2010/main" val="2993072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ECD0DA-AEB5-4583-8DC7-3FAEA837A6CC}"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F7C73-1CDD-427D-A215-2596ACFE52A2}" type="slidenum">
              <a:rPr lang="en-US" smtClean="0"/>
              <a:t>‹#›</a:t>
            </a:fld>
            <a:endParaRPr lang="en-US"/>
          </a:p>
        </p:txBody>
      </p:sp>
    </p:spTree>
    <p:extLst>
      <p:ext uri="{BB962C8B-B14F-4D97-AF65-F5344CB8AC3E}">
        <p14:creationId xmlns:p14="http://schemas.microsoft.com/office/powerpoint/2010/main" val="409895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ECD0DA-AEB5-4583-8DC7-3FAEA837A6CC}"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F7C73-1CDD-427D-A215-2596ACFE52A2}" type="slidenum">
              <a:rPr lang="en-US" smtClean="0"/>
              <a:t>‹#›</a:t>
            </a:fld>
            <a:endParaRPr lang="en-US"/>
          </a:p>
        </p:txBody>
      </p:sp>
    </p:spTree>
    <p:extLst>
      <p:ext uri="{BB962C8B-B14F-4D97-AF65-F5344CB8AC3E}">
        <p14:creationId xmlns:p14="http://schemas.microsoft.com/office/powerpoint/2010/main" val="1267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8ECD0DA-AEB5-4583-8DC7-3FAEA837A6CC}"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F7C73-1CDD-427D-A215-2596ACFE52A2}" type="slidenum">
              <a:rPr lang="en-US" smtClean="0"/>
              <a:t>‹#›</a:t>
            </a:fld>
            <a:endParaRPr lang="en-US"/>
          </a:p>
        </p:txBody>
      </p:sp>
    </p:spTree>
    <p:extLst>
      <p:ext uri="{BB962C8B-B14F-4D97-AF65-F5344CB8AC3E}">
        <p14:creationId xmlns:p14="http://schemas.microsoft.com/office/powerpoint/2010/main" val="1163995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8ECD0DA-AEB5-4583-8DC7-3FAEA837A6CC}"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F7C73-1CDD-427D-A215-2596ACFE52A2}" type="slidenum">
              <a:rPr lang="en-US" smtClean="0"/>
              <a:t>‹#›</a:t>
            </a:fld>
            <a:endParaRPr lang="en-US"/>
          </a:p>
        </p:txBody>
      </p:sp>
    </p:spTree>
    <p:extLst>
      <p:ext uri="{BB962C8B-B14F-4D97-AF65-F5344CB8AC3E}">
        <p14:creationId xmlns:p14="http://schemas.microsoft.com/office/powerpoint/2010/main" val="1278243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8ECD0DA-AEB5-4583-8DC7-3FAEA837A6CC}" type="datetimeFigureOut">
              <a:rPr lang="en-US" smtClean="0"/>
              <a:t>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4F7C73-1CDD-427D-A215-2596ACFE52A2}" type="slidenum">
              <a:rPr lang="en-US" smtClean="0"/>
              <a:t>‹#›</a:t>
            </a:fld>
            <a:endParaRPr lang="en-US"/>
          </a:p>
        </p:txBody>
      </p:sp>
    </p:spTree>
    <p:extLst>
      <p:ext uri="{BB962C8B-B14F-4D97-AF65-F5344CB8AC3E}">
        <p14:creationId xmlns:p14="http://schemas.microsoft.com/office/powerpoint/2010/main" val="2582402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ECD0DA-AEB5-4583-8DC7-3FAEA837A6CC}" type="datetimeFigureOut">
              <a:rPr lang="en-US" smtClean="0"/>
              <a:t>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4F7C73-1CDD-427D-A215-2596ACFE52A2}" type="slidenum">
              <a:rPr lang="en-US" smtClean="0"/>
              <a:t>‹#›</a:t>
            </a:fld>
            <a:endParaRPr lang="en-US"/>
          </a:p>
        </p:txBody>
      </p:sp>
    </p:spTree>
    <p:extLst>
      <p:ext uri="{BB962C8B-B14F-4D97-AF65-F5344CB8AC3E}">
        <p14:creationId xmlns:p14="http://schemas.microsoft.com/office/powerpoint/2010/main" val="1549421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ECD0DA-AEB5-4583-8DC7-3FAEA837A6CC}" type="datetimeFigureOut">
              <a:rPr lang="en-US" smtClean="0"/>
              <a:t>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4F7C73-1CDD-427D-A215-2596ACFE52A2}" type="slidenum">
              <a:rPr lang="en-US" smtClean="0"/>
              <a:t>‹#›</a:t>
            </a:fld>
            <a:endParaRPr lang="en-US"/>
          </a:p>
        </p:txBody>
      </p:sp>
    </p:spTree>
    <p:extLst>
      <p:ext uri="{BB962C8B-B14F-4D97-AF65-F5344CB8AC3E}">
        <p14:creationId xmlns:p14="http://schemas.microsoft.com/office/powerpoint/2010/main" val="2499946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8ECD0DA-AEB5-4583-8DC7-3FAEA837A6CC}"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F7C73-1CDD-427D-A215-2596ACFE52A2}" type="slidenum">
              <a:rPr lang="en-US" smtClean="0"/>
              <a:t>‹#›</a:t>
            </a:fld>
            <a:endParaRPr lang="en-US"/>
          </a:p>
        </p:txBody>
      </p:sp>
    </p:spTree>
    <p:extLst>
      <p:ext uri="{BB962C8B-B14F-4D97-AF65-F5344CB8AC3E}">
        <p14:creationId xmlns:p14="http://schemas.microsoft.com/office/powerpoint/2010/main" val="438225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8ECD0DA-AEB5-4583-8DC7-3FAEA837A6CC}"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F7C73-1CDD-427D-A215-2596ACFE52A2}" type="slidenum">
              <a:rPr lang="en-US" smtClean="0"/>
              <a:t>‹#›</a:t>
            </a:fld>
            <a:endParaRPr lang="en-US"/>
          </a:p>
        </p:txBody>
      </p:sp>
    </p:spTree>
    <p:extLst>
      <p:ext uri="{BB962C8B-B14F-4D97-AF65-F5344CB8AC3E}">
        <p14:creationId xmlns:p14="http://schemas.microsoft.com/office/powerpoint/2010/main" val="1441213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ECD0DA-AEB5-4583-8DC7-3FAEA837A6CC}" type="datetimeFigureOut">
              <a:rPr lang="en-US" smtClean="0"/>
              <a:t>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4F7C73-1CDD-427D-A215-2596ACFE52A2}" type="slidenum">
              <a:rPr lang="en-US" smtClean="0"/>
              <a:t>‹#›</a:t>
            </a:fld>
            <a:endParaRPr lang="en-US"/>
          </a:p>
        </p:txBody>
      </p:sp>
    </p:spTree>
    <p:extLst>
      <p:ext uri="{BB962C8B-B14F-4D97-AF65-F5344CB8AC3E}">
        <p14:creationId xmlns:p14="http://schemas.microsoft.com/office/powerpoint/2010/main" val="1737831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microsoft.com/office/2007/relationships/hdphoto" Target="../media/hdphoto1.wdp"/><Relationship Id="rId2" Type="http://schemas.openxmlformats.org/officeDocument/2006/relationships/hyperlink" Target="http://www.liberatingstructures.com/"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drawnandquarterly.com/syllabu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thenearsightedmonkey.tumblr.com/search/syllabu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hyperlink" Target="http://www.liberatingstructures.com/9-what-so-what-now-what-w/" TargetMode="Externa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13.png"/><Relationship Id="rId18" Type="http://schemas.openxmlformats.org/officeDocument/2006/relationships/customXml" Target="../ink/ink9.xml"/><Relationship Id="rId3" Type="http://schemas.openxmlformats.org/officeDocument/2006/relationships/image" Target="../media/image8.png"/><Relationship Id="rId21" Type="http://schemas.openxmlformats.org/officeDocument/2006/relationships/image" Target="../media/image16.png"/><Relationship Id="rId7" Type="http://schemas.openxmlformats.org/officeDocument/2006/relationships/image" Target="../media/image10.png"/><Relationship Id="rId12" Type="http://schemas.openxmlformats.org/officeDocument/2006/relationships/customXml" Target="../ink/ink6.xml"/><Relationship Id="rId17" Type="http://schemas.openxmlformats.org/officeDocument/2006/relationships/image" Target="../media/image15.png"/><Relationship Id="rId2" Type="http://schemas.openxmlformats.org/officeDocument/2006/relationships/customXml" Target="../ink/ink1.xml"/><Relationship Id="rId16" Type="http://schemas.openxmlformats.org/officeDocument/2006/relationships/customXml" Target="../ink/ink8.xml"/><Relationship Id="rId20" Type="http://schemas.openxmlformats.org/officeDocument/2006/relationships/customXml" Target="../ink/ink11.xml"/><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12.png"/><Relationship Id="rId5" Type="http://schemas.openxmlformats.org/officeDocument/2006/relationships/image" Target="../media/image9.png"/><Relationship Id="rId15" Type="http://schemas.openxmlformats.org/officeDocument/2006/relationships/image" Target="../media/image14.png"/><Relationship Id="rId23" Type="http://schemas.microsoft.com/office/2007/relationships/hdphoto" Target="../media/hdphoto1.wdp"/><Relationship Id="rId10" Type="http://schemas.openxmlformats.org/officeDocument/2006/relationships/customXml" Target="../ink/ink5.xml"/><Relationship Id="rId19" Type="http://schemas.openxmlformats.org/officeDocument/2006/relationships/customXml" Target="../ink/ink10.xml"/><Relationship Id="rId4" Type="http://schemas.openxmlformats.org/officeDocument/2006/relationships/customXml" Target="../ink/ink2.xml"/><Relationship Id="rId9" Type="http://schemas.openxmlformats.org/officeDocument/2006/relationships/image" Target="../media/image11.png"/><Relationship Id="rId14" Type="http://schemas.openxmlformats.org/officeDocument/2006/relationships/customXml" Target="../ink/ink7.xml"/><Relationship Id="rId22"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4614294"/>
          </a:xfrm>
        </p:spPr>
        <p:txBody>
          <a:bodyPr>
            <a:normAutofit fontScale="90000"/>
          </a:bodyPr>
          <a:lstStyle/>
          <a:p>
            <a:r>
              <a:rPr lang="en-US" b="1" dirty="0"/>
              <a:t>Drawing Monsters </a:t>
            </a:r>
            <a:r>
              <a:rPr lang="en-US" dirty="0"/>
              <a:t>– </a:t>
            </a:r>
            <a:br>
              <a:rPr lang="en-US" dirty="0"/>
            </a:br>
            <a:r>
              <a:rPr lang="en-US" dirty="0"/>
              <a:t>15% Solutions – </a:t>
            </a:r>
            <a:br>
              <a:rPr lang="en-US" dirty="0"/>
            </a:br>
            <a:r>
              <a:rPr lang="en-US" dirty="0"/>
              <a:t>Troika Consulting - </a:t>
            </a:r>
            <a:br>
              <a:rPr lang="en-US" dirty="0"/>
            </a:br>
            <a:r>
              <a:rPr lang="en-US" dirty="0"/>
              <a:t>Improv Prototyping – </a:t>
            </a:r>
            <a:br>
              <a:rPr lang="en-US" dirty="0"/>
            </a:br>
            <a:r>
              <a:rPr lang="en-US" dirty="0"/>
              <a:t>Discovery and Action Dialog</a:t>
            </a:r>
            <a:br>
              <a:rPr lang="en-US" dirty="0"/>
            </a:br>
            <a:r>
              <a:rPr lang="en-US" dirty="0"/>
              <a:t>What, So What, Now What? </a:t>
            </a:r>
          </a:p>
        </p:txBody>
      </p:sp>
      <p:sp>
        <p:nvSpPr>
          <p:cNvPr id="3" name="Subtitle 2"/>
          <p:cNvSpPr>
            <a:spLocks noGrp="1"/>
          </p:cNvSpPr>
          <p:nvPr>
            <p:ph type="subTitle" idx="1"/>
          </p:nvPr>
        </p:nvSpPr>
        <p:spPr>
          <a:xfrm>
            <a:off x="1629878" y="6149193"/>
            <a:ext cx="9144000" cy="564856"/>
          </a:xfrm>
        </p:spPr>
        <p:txBody>
          <a:bodyPr/>
          <a:lstStyle/>
          <a:p>
            <a:r>
              <a:rPr lang="en-US" i="1" dirty="0"/>
              <a:t>A </a:t>
            </a:r>
            <a:r>
              <a:rPr lang="en-US" i="1" dirty="0">
                <a:hlinkClick r:id="rId2"/>
              </a:rPr>
              <a:t>Liberating Structures </a:t>
            </a:r>
            <a:r>
              <a:rPr lang="en-US" i="1" dirty="0"/>
              <a:t>String</a:t>
            </a:r>
          </a:p>
        </p:txBody>
      </p:sp>
      <p:pic>
        <p:nvPicPr>
          <p:cNvPr id="5" name="Picture 4">
            <a:extLst>
              <a:ext uri="{FF2B5EF4-FFF2-40B4-BE49-F238E27FC236}">
                <a16:creationId xmlns:a16="http://schemas.microsoft.com/office/drawing/2014/main" id="{76D11217-FE8A-4767-85F1-67B4ACCB925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939451" y="2901687"/>
            <a:ext cx="924995" cy="912324"/>
          </a:xfrm>
          <a:prstGeom prst="rect">
            <a:avLst/>
          </a:prstGeom>
        </p:spPr>
      </p:pic>
      <p:pic>
        <p:nvPicPr>
          <p:cNvPr id="7" name="Picture 6">
            <a:extLst>
              <a:ext uri="{FF2B5EF4-FFF2-40B4-BE49-F238E27FC236}">
                <a16:creationId xmlns:a16="http://schemas.microsoft.com/office/drawing/2014/main" id="{511FC387-5AA7-44FD-ADFA-EF9145715BA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02272" y="3369500"/>
            <a:ext cx="904721" cy="892327"/>
          </a:xfrm>
          <a:prstGeom prst="rect">
            <a:avLst/>
          </a:prstGeom>
        </p:spPr>
      </p:pic>
      <p:pic>
        <p:nvPicPr>
          <p:cNvPr id="9" name="Shape 1051">
            <a:extLst>
              <a:ext uri="{FF2B5EF4-FFF2-40B4-BE49-F238E27FC236}">
                <a16:creationId xmlns:a16="http://schemas.microsoft.com/office/drawing/2014/main" id="{62BB007D-8D3D-4713-95DB-6FFDDD3AA9AD}"/>
              </a:ext>
            </a:extLst>
          </p:cNvPr>
          <p:cNvPicPr preferRelativeResize="0"/>
          <p:nvPr/>
        </p:nvPicPr>
        <p:blipFill rotWithShape="1">
          <a:blip r:embed="rId5">
            <a:alphaModFix/>
          </a:blip>
          <a:srcRect/>
          <a:stretch/>
        </p:blipFill>
        <p:spPr>
          <a:xfrm>
            <a:off x="2488246" y="1943839"/>
            <a:ext cx="860556" cy="892327"/>
          </a:xfrm>
          <a:prstGeom prst="rect">
            <a:avLst/>
          </a:prstGeom>
          <a:noFill/>
          <a:ln>
            <a:noFill/>
          </a:ln>
        </p:spPr>
      </p:pic>
      <p:pic>
        <p:nvPicPr>
          <p:cNvPr id="10" name="Picture 9">
            <a:extLst>
              <a:ext uri="{FF2B5EF4-FFF2-40B4-BE49-F238E27FC236}">
                <a16:creationId xmlns:a16="http://schemas.microsoft.com/office/drawing/2014/main" id="{261B7E4A-7171-40B0-BA18-9E2B1E7A1F81}"/>
              </a:ext>
            </a:extLst>
          </p:cNvPr>
          <p:cNvPicPr>
            <a:picLocks noChangeAspect="1"/>
          </p:cNvPicPr>
          <p:nvPr/>
        </p:nvPicPr>
        <p:blipFill rotWithShape="1">
          <a:blip r:embed="rId6" cstate="screen">
            <a:biLevel thresh="75000"/>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a:ext>
            </a:extLst>
          </a:blip>
          <a:srcRect/>
          <a:stretch/>
        </p:blipFill>
        <p:spPr>
          <a:xfrm>
            <a:off x="9157286" y="1262865"/>
            <a:ext cx="860556" cy="950404"/>
          </a:xfrm>
          <a:prstGeom prst="rect">
            <a:avLst/>
          </a:prstGeom>
          <a:effectLst/>
        </p:spPr>
      </p:pic>
      <p:pic>
        <p:nvPicPr>
          <p:cNvPr id="11" name="Shape 511" descr="http://www.liberatingstructures.com/storage/icons/09_What3.png?__SQUARESPACE_CACHEVERSION=1337874429198">
            <a:extLst>
              <a:ext uri="{FF2B5EF4-FFF2-40B4-BE49-F238E27FC236}">
                <a16:creationId xmlns:a16="http://schemas.microsoft.com/office/drawing/2014/main" id="{96913450-E710-4E67-B768-DD5DF9CA1E66}"/>
              </a:ext>
            </a:extLst>
          </p:cNvPr>
          <p:cNvPicPr preferRelativeResize="0"/>
          <p:nvPr/>
        </p:nvPicPr>
        <p:blipFill rotWithShape="1">
          <a:blip r:embed="rId8">
            <a:alphaModFix/>
          </a:blip>
          <a:srcRect/>
          <a:stretch/>
        </p:blipFill>
        <p:spPr>
          <a:xfrm>
            <a:off x="941303" y="5017414"/>
            <a:ext cx="938212" cy="925511"/>
          </a:xfrm>
          <a:prstGeom prst="rect">
            <a:avLst/>
          </a:prstGeom>
          <a:noFill/>
          <a:ln>
            <a:noFill/>
          </a:ln>
        </p:spPr>
      </p:pic>
      <p:pic>
        <p:nvPicPr>
          <p:cNvPr id="12" name="Picture 3236">
            <a:extLst>
              <a:ext uri="{FF2B5EF4-FFF2-40B4-BE49-F238E27FC236}">
                <a16:creationId xmlns:a16="http://schemas.microsoft.com/office/drawing/2014/main" id="{F2320092-9257-4BDE-8A6B-E8472DE88682}"/>
              </a:ext>
            </a:extLst>
          </p:cNvPr>
          <p:cNvPicPr>
            <a:picLocks noChangeAspect="1"/>
          </p:cNvPicPr>
          <p:nvPr/>
        </p:nvPicPr>
        <p:blipFill>
          <a:blip r:embed="rId9">
            <a:extLst>
              <a:ext uri="{28A0092B-C50C-407E-A947-70E740481C1C}">
                <a14:useLocalDpi xmlns:a14="http://schemas.microsoft.com/office/drawing/2010/main"/>
              </a:ext>
            </a:extLst>
          </a:blip>
          <a:srcRect/>
          <a:stretch>
            <a:fillRect/>
          </a:stretch>
        </p:blipFill>
        <p:spPr bwMode="auto">
          <a:xfrm>
            <a:off x="10178732" y="4037301"/>
            <a:ext cx="904720" cy="980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Box 12">
            <a:extLst>
              <a:ext uri="{FF2B5EF4-FFF2-40B4-BE49-F238E27FC236}">
                <a16:creationId xmlns:a16="http://schemas.microsoft.com/office/drawing/2014/main" id="{50B13FFE-D39C-4D3B-974A-91E88D2F3C70}"/>
              </a:ext>
            </a:extLst>
          </p:cNvPr>
          <p:cNvSpPr txBox="1"/>
          <p:nvPr/>
        </p:nvSpPr>
        <p:spPr>
          <a:xfrm>
            <a:off x="9700660" y="5897952"/>
            <a:ext cx="2319689" cy="830997"/>
          </a:xfrm>
          <a:prstGeom prst="rect">
            <a:avLst/>
          </a:prstGeom>
          <a:noFill/>
        </p:spPr>
        <p:txBody>
          <a:bodyPr wrap="square" rtlCol="0">
            <a:spAutoFit/>
          </a:bodyPr>
          <a:lstStyle/>
          <a:p>
            <a:r>
              <a:rPr lang="en-US" sz="1600" dirty="0"/>
              <a:t>Nancy White</a:t>
            </a:r>
          </a:p>
          <a:p>
            <a:r>
              <a:rPr lang="en-US" sz="1600" dirty="0"/>
              <a:t>Full Circle Associates</a:t>
            </a:r>
          </a:p>
          <a:p>
            <a:r>
              <a:rPr lang="en-US" sz="1600" dirty="0"/>
              <a:t>http://www.fullcirc.com</a:t>
            </a:r>
          </a:p>
        </p:txBody>
      </p:sp>
    </p:spTree>
    <p:extLst>
      <p:ext uri="{BB962C8B-B14F-4D97-AF65-F5344CB8AC3E}">
        <p14:creationId xmlns:p14="http://schemas.microsoft.com/office/powerpoint/2010/main" val="2902302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6"/>
        <p:cNvGrpSpPr/>
        <p:nvPr/>
      </p:nvGrpSpPr>
      <p:grpSpPr>
        <a:xfrm>
          <a:off x="0" y="0"/>
          <a:ext cx="0" cy="0"/>
          <a:chOff x="0" y="0"/>
          <a:chExt cx="0" cy="0"/>
        </a:xfrm>
      </p:grpSpPr>
      <p:pic>
        <p:nvPicPr>
          <p:cNvPr id="987" name="Shape 987"/>
          <p:cNvPicPr preferRelativeResize="0"/>
          <p:nvPr/>
        </p:nvPicPr>
        <p:blipFill rotWithShape="1">
          <a:blip r:embed="rId3">
            <a:alphaModFix amt="10000"/>
          </a:blip>
          <a:srcRect/>
          <a:stretch/>
        </p:blipFill>
        <p:spPr>
          <a:xfrm>
            <a:off x="3508350" y="468004"/>
            <a:ext cx="7806319" cy="5816821"/>
          </a:xfrm>
          <a:prstGeom prst="rect">
            <a:avLst/>
          </a:prstGeom>
          <a:noFill/>
          <a:ln>
            <a:noFill/>
          </a:ln>
        </p:spPr>
      </p:pic>
      <p:grpSp>
        <p:nvGrpSpPr>
          <p:cNvPr id="988" name="Shape 988"/>
          <p:cNvGrpSpPr/>
          <p:nvPr/>
        </p:nvGrpSpPr>
        <p:grpSpPr>
          <a:xfrm>
            <a:off x="3205750" y="264592"/>
            <a:ext cx="8443792" cy="6596402"/>
            <a:chOff x="150341" y="115981"/>
            <a:chExt cx="8443792" cy="6596402"/>
          </a:xfrm>
        </p:grpSpPr>
        <p:sp>
          <p:nvSpPr>
            <p:cNvPr id="989" name="Shape 989"/>
            <p:cNvSpPr/>
            <p:nvPr/>
          </p:nvSpPr>
          <p:spPr>
            <a:xfrm>
              <a:off x="659379" y="484720"/>
              <a:ext cx="5542517" cy="6227663"/>
            </a:xfrm>
            <a:prstGeom prst="blockArc">
              <a:avLst>
                <a:gd name="adj1" fmla="val 12198113"/>
                <a:gd name="adj2" fmla="val 16763795"/>
                <a:gd name="adj3" fmla="val 4642"/>
              </a:avLst>
            </a:prstGeom>
            <a:noFill/>
            <a:ln>
              <a:noFill/>
            </a:ln>
          </p:spPr>
          <p:txBody>
            <a:bodyPr lIns="91425" tIns="91425" rIns="91425" bIns="91425" anchor="ctr" anchorCtr="0">
              <a:noAutofit/>
            </a:bodyPr>
            <a:lstStyle/>
            <a:p>
              <a:pPr lvl="0">
                <a:spcBef>
                  <a:spcPts val="0"/>
                </a:spcBef>
                <a:buNone/>
              </a:pPr>
              <a:endParaRPr/>
            </a:p>
          </p:txBody>
        </p:sp>
        <p:sp>
          <p:nvSpPr>
            <p:cNvPr id="990" name="Shape 990"/>
            <p:cNvSpPr/>
            <p:nvPr/>
          </p:nvSpPr>
          <p:spPr>
            <a:xfrm>
              <a:off x="681875" y="115981"/>
              <a:ext cx="6343342" cy="6043205"/>
            </a:xfrm>
            <a:prstGeom prst="blockArc">
              <a:avLst>
                <a:gd name="adj1" fmla="val 7361218"/>
                <a:gd name="adj2" fmla="val 11700798"/>
                <a:gd name="adj3" fmla="val 4642"/>
              </a:avLst>
            </a:prstGeom>
            <a:noFill/>
            <a:ln>
              <a:noFill/>
            </a:ln>
          </p:spPr>
          <p:txBody>
            <a:bodyPr lIns="91425" tIns="91425" rIns="91425" bIns="91425" anchor="ctr" anchorCtr="0">
              <a:noAutofit/>
            </a:bodyPr>
            <a:lstStyle/>
            <a:p>
              <a:pPr lvl="0">
                <a:spcBef>
                  <a:spcPts val="0"/>
                </a:spcBef>
                <a:buNone/>
              </a:pPr>
              <a:endParaRPr/>
            </a:p>
          </p:txBody>
        </p:sp>
        <p:sp>
          <p:nvSpPr>
            <p:cNvPr id="991" name="Shape 991"/>
            <p:cNvSpPr/>
            <p:nvPr/>
          </p:nvSpPr>
          <p:spPr>
            <a:xfrm>
              <a:off x="1680174" y="1086204"/>
              <a:ext cx="5311214" cy="5198244"/>
            </a:xfrm>
            <a:prstGeom prst="blockArc">
              <a:avLst>
                <a:gd name="adj1" fmla="val 2638202"/>
                <a:gd name="adj2" fmla="val 8249378"/>
                <a:gd name="adj3" fmla="val 4642"/>
              </a:avLst>
            </a:prstGeom>
            <a:noFill/>
            <a:ln>
              <a:noFill/>
            </a:ln>
          </p:spPr>
          <p:txBody>
            <a:bodyPr lIns="91425" tIns="91425" rIns="91425" bIns="91425" anchor="ctr" anchorCtr="0">
              <a:noAutofit/>
            </a:bodyPr>
            <a:lstStyle/>
            <a:p>
              <a:pPr lvl="0">
                <a:spcBef>
                  <a:spcPts val="0"/>
                </a:spcBef>
                <a:buNone/>
              </a:pPr>
              <a:endParaRPr/>
            </a:p>
          </p:txBody>
        </p:sp>
        <p:sp>
          <p:nvSpPr>
            <p:cNvPr id="992" name="Shape 992"/>
            <p:cNvSpPr/>
            <p:nvPr/>
          </p:nvSpPr>
          <p:spPr>
            <a:xfrm>
              <a:off x="3097503" y="534006"/>
              <a:ext cx="5311214" cy="5311214"/>
            </a:xfrm>
            <a:prstGeom prst="blockArc">
              <a:avLst>
                <a:gd name="adj1" fmla="val 20335571"/>
                <a:gd name="adj2" fmla="val 3793761"/>
                <a:gd name="adj3" fmla="val 4642"/>
              </a:avLst>
            </a:prstGeom>
            <a:noFill/>
            <a:ln>
              <a:noFill/>
            </a:ln>
          </p:spPr>
          <p:txBody>
            <a:bodyPr lIns="91425" tIns="91425" rIns="91425" bIns="91425" anchor="ctr" anchorCtr="0">
              <a:noAutofit/>
            </a:bodyPr>
            <a:lstStyle/>
            <a:p>
              <a:pPr lvl="0">
                <a:spcBef>
                  <a:spcPts val="0"/>
                </a:spcBef>
                <a:buNone/>
              </a:pPr>
              <a:endParaRPr/>
            </a:p>
          </p:txBody>
        </p:sp>
        <p:sp>
          <p:nvSpPr>
            <p:cNvPr id="993" name="Shape 993"/>
            <p:cNvSpPr/>
            <p:nvPr/>
          </p:nvSpPr>
          <p:spPr>
            <a:xfrm>
              <a:off x="472562" y="370340"/>
              <a:ext cx="8053977" cy="5559831"/>
            </a:xfrm>
            <a:prstGeom prst="blockArc">
              <a:avLst>
                <a:gd name="adj1" fmla="val 14800427"/>
                <a:gd name="adj2" fmla="val 19955183"/>
                <a:gd name="adj3" fmla="val 4642"/>
              </a:avLst>
            </a:prstGeom>
            <a:noFill/>
            <a:ln>
              <a:noFill/>
            </a:ln>
          </p:spPr>
          <p:txBody>
            <a:bodyPr lIns="91425" tIns="91425" rIns="91425" bIns="91425" anchor="ctr" anchorCtr="0">
              <a:noAutofit/>
            </a:bodyPr>
            <a:lstStyle/>
            <a:p>
              <a:pPr lvl="0">
                <a:spcBef>
                  <a:spcPts val="0"/>
                </a:spcBef>
                <a:buNone/>
              </a:pPr>
              <a:endParaRPr/>
            </a:p>
          </p:txBody>
        </p:sp>
        <p:sp>
          <p:nvSpPr>
            <p:cNvPr id="994" name="Shape 994"/>
            <p:cNvSpPr/>
            <p:nvPr/>
          </p:nvSpPr>
          <p:spPr>
            <a:xfrm>
              <a:off x="2988497" y="2493201"/>
              <a:ext cx="2805866" cy="1695945"/>
            </a:xfrm>
            <a:prstGeom prst="ellipse">
              <a:avLst/>
            </a:prstGeom>
            <a:gradFill>
              <a:gsLst>
                <a:gs pos="0">
                  <a:srgbClr val="F08B54"/>
                </a:gs>
                <a:gs pos="50000">
                  <a:srgbClr val="F67A26"/>
                </a:gs>
                <a:gs pos="100000">
                  <a:srgbClr val="E36A18"/>
                </a:gs>
              </a:gsLst>
              <a:lin ang="5400000" scaled="0"/>
            </a:gradFill>
            <a:ln w="9525" cap="flat" cmpd="sng">
              <a:solidFill>
                <a:schemeClr val="accent2"/>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95" name="Shape 995"/>
            <p:cNvSpPr txBox="1"/>
            <p:nvPr/>
          </p:nvSpPr>
          <p:spPr>
            <a:xfrm>
              <a:off x="3399407" y="2741567"/>
              <a:ext cx="1984045" cy="1199214"/>
            </a:xfrm>
            <a:prstGeom prst="rect">
              <a:avLst/>
            </a:prstGeom>
            <a:noFill/>
            <a:ln>
              <a:noFill/>
            </a:ln>
          </p:spPr>
          <p:txBody>
            <a:bodyPr lIns="30475" tIns="30475" rIns="30475" bIns="30475" anchor="ctr" anchorCtr="0">
              <a:noAutofit/>
            </a:bodyPr>
            <a:lstStyle/>
            <a:p>
              <a:pPr marL="0" marR="0" lvl="0" indent="0" algn="ctr" rtl="0">
                <a:lnSpc>
                  <a:spcPct val="90000"/>
                </a:lnSpc>
                <a:spcBef>
                  <a:spcPts val="0"/>
                </a:spcBef>
                <a:spcAft>
                  <a:spcPts val="0"/>
                </a:spcAft>
                <a:buClr>
                  <a:srgbClr val="FFFFFF"/>
                </a:buClr>
                <a:buSzPct val="25000"/>
                <a:buFont typeface="Calibri"/>
                <a:buNone/>
              </a:pPr>
              <a:r>
                <a:rPr lang="en-US" sz="2400" b="1" cap="none">
                  <a:solidFill>
                    <a:srgbClr val="FFFFFF"/>
                  </a:solidFill>
                  <a:latin typeface="Calibri"/>
                  <a:ea typeface="Calibri"/>
                  <a:cs typeface="Calibri"/>
                  <a:sym typeface="Calibri"/>
                </a:rPr>
                <a:t>15% Solutions</a:t>
              </a:r>
            </a:p>
            <a:p>
              <a:pPr marL="0" marR="0" lvl="0" indent="0" algn="ctr" rtl="0">
                <a:lnSpc>
                  <a:spcPct val="90000"/>
                </a:lnSpc>
                <a:spcBef>
                  <a:spcPts val="840"/>
                </a:spcBef>
                <a:spcAft>
                  <a:spcPts val="0"/>
                </a:spcAft>
                <a:buClr>
                  <a:srgbClr val="FFFFFF"/>
                </a:buClr>
                <a:buSzPct val="25000"/>
                <a:buFont typeface="Calibri"/>
                <a:buNone/>
              </a:pPr>
              <a:r>
                <a:rPr lang="en-US" sz="1800" b="0" cap="none">
                  <a:solidFill>
                    <a:srgbClr val="FFFFFF"/>
                  </a:solidFill>
                  <a:latin typeface="Calibri"/>
                  <a:ea typeface="Calibri"/>
                  <a:cs typeface="Calibri"/>
                  <a:sym typeface="Calibri"/>
                </a:rPr>
                <a:t>Discover and focus on what you have freedom/resources to do now</a:t>
              </a:r>
            </a:p>
          </p:txBody>
        </p:sp>
        <p:sp>
          <p:nvSpPr>
            <p:cNvPr id="996" name="Shape 996"/>
            <p:cNvSpPr/>
            <p:nvPr/>
          </p:nvSpPr>
          <p:spPr>
            <a:xfrm>
              <a:off x="2902925" y="193843"/>
              <a:ext cx="2444081" cy="1712236"/>
            </a:xfrm>
            <a:prstGeom prst="ellipse">
              <a:avLst/>
            </a:prstGeom>
            <a:gradFill>
              <a:gsLst>
                <a:gs pos="0">
                  <a:srgbClr val="5F82CA"/>
                </a:gs>
                <a:gs pos="50000">
                  <a:srgbClr val="3C70CA"/>
                </a:gs>
                <a:gs pos="100000">
                  <a:srgbClr val="2E60B9"/>
                </a:gs>
              </a:gsLst>
              <a:lin ang="5400000" scaled="0"/>
            </a:gradFill>
            <a:ln>
              <a:noFill/>
            </a:ln>
            <a:effectLst>
              <a:outerShdw blurRad="57150" dist="19050" dir="5400000" algn="ctr" rotWithShape="0">
                <a:srgbClr val="000000">
                  <a:alpha val="62745"/>
                </a:srgbClr>
              </a:outerShdw>
            </a:effectLst>
          </p:spPr>
          <p:txBody>
            <a:bodyPr lIns="91425" tIns="91425" rIns="91425" bIns="91425" anchor="ctr" anchorCtr="0">
              <a:noAutofit/>
            </a:bodyPr>
            <a:lstStyle/>
            <a:p>
              <a:pPr lvl="0">
                <a:spcBef>
                  <a:spcPts val="0"/>
                </a:spcBef>
                <a:buNone/>
              </a:pPr>
              <a:endParaRPr/>
            </a:p>
          </p:txBody>
        </p:sp>
        <p:sp>
          <p:nvSpPr>
            <p:cNvPr id="997" name="Shape 997"/>
            <p:cNvSpPr txBox="1"/>
            <p:nvPr/>
          </p:nvSpPr>
          <p:spPr>
            <a:xfrm>
              <a:off x="3260852" y="444593"/>
              <a:ext cx="1728227" cy="1210734"/>
            </a:xfrm>
            <a:prstGeom prst="rect">
              <a:avLst/>
            </a:prstGeom>
            <a:noFill/>
            <a:ln>
              <a:noFill/>
            </a:ln>
          </p:spPr>
          <p:txBody>
            <a:bodyPr lIns="25400" tIns="25400" rIns="25400" bIns="254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2000" dirty="0">
                  <a:solidFill>
                    <a:schemeClr val="lt1"/>
                  </a:solidFill>
                  <a:latin typeface="Calibri"/>
                  <a:ea typeface="Calibri"/>
                  <a:cs typeface="Calibri"/>
                  <a:sym typeface="Calibri"/>
                </a:rPr>
                <a:t>What is your 15% solution for your monster</a:t>
              </a:r>
            </a:p>
          </p:txBody>
        </p:sp>
        <p:sp>
          <p:nvSpPr>
            <p:cNvPr id="998" name="Shape 998"/>
            <p:cNvSpPr/>
            <p:nvPr/>
          </p:nvSpPr>
          <p:spPr>
            <a:xfrm>
              <a:off x="6315403" y="1381503"/>
              <a:ext cx="2278730" cy="1712236"/>
            </a:xfrm>
            <a:prstGeom prst="ellipse">
              <a:avLst/>
            </a:prstGeom>
            <a:gradFill>
              <a:gsLst>
                <a:gs pos="0">
                  <a:srgbClr val="5F82CA"/>
                </a:gs>
                <a:gs pos="50000">
                  <a:srgbClr val="3C70CA"/>
                </a:gs>
                <a:gs pos="100000">
                  <a:srgbClr val="2E60B9"/>
                </a:gs>
              </a:gsLst>
              <a:lin ang="5400000" scaled="0"/>
            </a:gradFill>
            <a:ln>
              <a:noFill/>
            </a:ln>
            <a:effectLst>
              <a:outerShdw blurRad="57150" dist="19050" dir="5400000" algn="ctr" rotWithShape="0">
                <a:srgbClr val="000000">
                  <a:alpha val="62745"/>
                </a:srgbClr>
              </a:outerShdw>
            </a:effectLst>
          </p:spPr>
          <p:txBody>
            <a:bodyPr lIns="91425" tIns="91425" rIns="91425" bIns="91425" anchor="ctr" anchorCtr="0">
              <a:noAutofit/>
            </a:bodyPr>
            <a:lstStyle/>
            <a:p>
              <a:pPr lvl="0">
                <a:spcBef>
                  <a:spcPts val="0"/>
                </a:spcBef>
                <a:buNone/>
              </a:pPr>
              <a:endParaRPr/>
            </a:p>
          </p:txBody>
        </p:sp>
        <p:sp>
          <p:nvSpPr>
            <p:cNvPr id="999" name="Shape 999"/>
            <p:cNvSpPr txBox="1"/>
            <p:nvPr/>
          </p:nvSpPr>
          <p:spPr>
            <a:xfrm>
              <a:off x="6649114" y="1632254"/>
              <a:ext cx="1611305" cy="1210734"/>
            </a:xfrm>
            <a:prstGeom prst="rect">
              <a:avLst/>
            </a:prstGeom>
            <a:noFill/>
            <a:ln>
              <a:noFill/>
            </a:ln>
          </p:spPr>
          <p:txBody>
            <a:bodyPr lIns="25400" tIns="25400" rIns="25400" bIns="254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2000" b="0" dirty="0">
                  <a:solidFill>
                    <a:schemeClr val="lt1"/>
                  </a:solidFill>
                  <a:latin typeface="Calibri"/>
                  <a:ea typeface="Calibri"/>
                  <a:cs typeface="Calibri"/>
                  <a:sym typeface="Calibri"/>
                </a:rPr>
                <a:t>Chairs for (unlimited number of) groups of 3</a:t>
              </a:r>
            </a:p>
          </p:txBody>
        </p:sp>
        <p:sp>
          <p:nvSpPr>
            <p:cNvPr id="1000" name="Shape 1000"/>
            <p:cNvSpPr/>
            <p:nvPr/>
          </p:nvSpPr>
          <p:spPr>
            <a:xfrm>
              <a:off x="5099053" y="4630153"/>
              <a:ext cx="2207226" cy="1712236"/>
            </a:xfrm>
            <a:prstGeom prst="ellipse">
              <a:avLst/>
            </a:prstGeom>
            <a:gradFill>
              <a:gsLst>
                <a:gs pos="0">
                  <a:srgbClr val="5F82CA"/>
                </a:gs>
                <a:gs pos="50000">
                  <a:srgbClr val="3C70CA"/>
                </a:gs>
                <a:gs pos="100000">
                  <a:srgbClr val="2E60B9"/>
                </a:gs>
              </a:gsLst>
              <a:lin ang="5400000" scaled="0"/>
            </a:gradFill>
            <a:ln>
              <a:noFill/>
            </a:ln>
            <a:effectLst>
              <a:outerShdw blurRad="57150" dist="19050" dir="5400000" algn="ctr" rotWithShape="0">
                <a:srgbClr val="000000">
                  <a:alpha val="62745"/>
                </a:srgbClr>
              </a:outerShdw>
            </a:effectLst>
          </p:spPr>
          <p:txBody>
            <a:bodyPr lIns="91425" tIns="91425" rIns="91425" bIns="91425" anchor="ctr" anchorCtr="0">
              <a:noAutofit/>
            </a:bodyPr>
            <a:lstStyle/>
            <a:p>
              <a:pPr lvl="0">
                <a:spcBef>
                  <a:spcPts val="0"/>
                </a:spcBef>
                <a:buNone/>
              </a:pPr>
              <a:endParaRPr/>
            </a:p>
          </p:txBody>
        </p:sp>
        <p:sp>
          <p:nvSpPr>
            <p:cNvPr id="1001" name="Shape 1001"/>
            <p:cNvSpPr txBox="1"/>
            <p:nvPr/>
          </p:nvSpPr>
          <p:spPr>
            <a:xfrm>
              <a:off x="5422294" y="4880903"/>
              <a:ext cx="1560745" cy="1210734"/>
            </a:xfrm>
            <a:prstGeom prst="rect">
              <a:avLst/>
            </a:prstGeom>
            <a:noFill/>
            <a:ln>
              <a:noFill/>
            </a:ln>
          </p:spPr>
          <p:txBody>
            <a:bodyPr lIns="25400" tIns="25400" rIns="25400" bIns="254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2000" b="0">
                  <a:solidFill>
                    <a:schemeClr val="lt1"/>
                  </a:solidFill>
                  <a:latin typeface="Calibri"/>
                  <a:ea typeface="Calibri"/>
                  <a:cs typeface="Calibri"/>
                  <a:sym typeface="Calibri"/>
                </a:rPr>
                <a:t>Everyone included with equal opportunity to contribute</a:t>
              </a:r>
            </a:p>
          </p:txBody>
        </p:sp>
        <p:sp>
          <p:nvSpPr>
            <p:cNvPr id="1002" name="Shape 1002"/>
            <p:cNvSpPr/>
            <p:nvPr/>
          </p:nvSpPr>
          <p:spPr>
            <a:xfrm>
              <a:off x="1224940" y="4582012"/>
              <a:ext cx="2397370" cy="1712236"/>
            </a:xfrm>
            <a:prstGeom prst="ellipse">
              <a:avLst/>
            </a:prstGeom>
            <a:gradFill>
              <a:gsLst>
                <a:gs pos="0">
                  <a:srgbClr val="5F82CA"/>
                </a:gs>
                <a:gs pos="50000">
                  <a:srgbClr val="3C70CA"/>
                </a:gs>
                <a:gs pos="100000">
                  <a:srgbClr val="2E60B9"/>
                </a:gs>
              </a:gsLst>
              <a:lin ang="5400000" scaled="0"/>
            </a:gradFill>
            <a:ln>
              <a:noFill/>
            </a:ln>
            <a:effectLst>
              <a:outerShdw blurRad="57150" dist="19050" dir="5400000" algn="ctr" rotWithShape="0">
                <a:srgbClr val="000000">
                  <a:alpha val="62745"/>
                </a:srgbClr>
              </a:outerShdw>
            </a:effectLst>
          </p:spPr>
          <p:txBody>
            <a:bodyPr lIns="91425" tIns="91425" rIns="91425" bIns="91425" anchor="ctr" anchorCtr="0">
              <a:noAutofit/>
            </a:bodyPr>
            <a:lstStyle/>
            <a:p>
              <a:pPr lvl="0">
                <a:spcBef>
                  <a:spcPts val="0"/>
                </a:spcBef>
                <a:buNone/>
              </a:pPr>
              <a:endParaRPr/>
            </a:p>
          </p:txBody>
        </p:sp>
        <p:sp>
          <p:nvSpPr>
            <p:cNvPr id="1003" name="Shape 1003"/>
            <p:cNvSpPr txBox="1"/>
            <p:nvPr/>
          </p:nvSpPr>
          <p:spPr>
            <a:xfrm>
              <a:off x="1576026" y="4832762"/>
              <a:ext cx="1695197" cy="1210734"/>
            </a:xfrm>
            <a:prstGeom prst="rect">
              <a:avLst/>
            </a:prstGeom>
            <a:noFill/>
            <a:ln>
              <a:noFill/>
            </a:ln>
          </p:spPr>
          <p:txBody>
            <a:bodyPr lIns="25400" tIns="25400" rIns="25400" bIns="254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2000" dirty="0">
                  <a:solidFill>
                    <a:schemeClr val="lt1"/>
                  </a:solidFill>
                  <a:latin typeface="Calibri"/>
                  <a:ea typeface="Calibri"/>
                  <a:cs typeface="Calibri"/>
                  <a:sym typeface="Calibri"/>
                </a:rPr>
                <a:t>1-3 (plus many options)</a:t>
              </a:r>
            </a:p>
          </p:txBody>
        </p:sp>
        <p:sp>
          <p:nvSpPr>
            <p:cNvPr id="1004" name="Shape 1004"/>
            <p:cNvSpPr/>
            <p:nvPr/>
          </p:nvSpPr>
          <p:spPr>
            <a:xfrm>
              <a:off x="150341" y="1726892"/>
              <a:ext cx="2337460" cy="1712236"/>
            </a:xfrm>
            <a:prstGeom prst="ellipse">
              <a:avLst/>
            </a:prstGeom>
            <a:gradFill>
              <a:gsLst>
                <a:gs pos="0">
                  <a:srgbClr val="5F82CA"/>
                </a:gs>
                <a:gs pos="50000">
                  <a:srgbClr val="3C70CA"/>
                </a:gs>
                <a:gs pos="100000">
                  <a:srgbClr val="2E60B9"/>
                </a:gs>
              </a:gsLst>
              <a:lin ang="5400000" scaled="0"/>
            </a:gradFill>
            <a:ln>
              <a:noFill/>
            </a:ln>
            <a:effectLst>
              <a:outerShdw blurRad="57150" dist="19050" dir="5400000" algn="ctr" rotWithShape="0">
                <a:srgbClr val="000000">
                  <a:alpha val="62745"/>
                </a:srgbClr>
              </a:outerShdw>
            </a:effectLst>
          </p:spPr>
          <p:txBody>
            <a:bodyPr lIns="91425" tIns="91425" rIns="91425" bIns="91425" anchor="ctr" anchorCtr="0">
              <a:noAutofit/>
            </a:bodyPr>
            <a:lstStyle/>
            <a:p>
              <a:pPr lvl="0">
                <a:spcBef>
                  <a:spcPts val="0"/>
                </a:spcBef>
                <a:buNone/>
              </a:pPr>
              <a:endParaRPr/>
            </a:p>
          </p:txBody>
        </p:sp>
        <p:sp>
          <p:nvSpPr>
            <p:cNvPr id="1005" name="Shape 1005"/>
            <p:cNvSpPr txBox="1"/>
            <p:nvPr/>
          </p:nvSpPr>
          <p:spPr>
            <a:xfrm>
              <a:off x="492654" y="1977643"/>
              <a:ext cx="1652834" cy="1210734"/>
            </a:xfrm>
            <a:prstGeom prst="rect">
              <a:avLst/>
            </a:prstGeom>
            <a:noFill/>
            <a:ln>
              <a:noFill/>
            </a:ln>
          </p:spPr>
          <p:txBody>
            <a:bodyPr lIns="25400" tIns="25400" rIns="25400" bIns="254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2000" dirty="0">
                  <a:solidFill>
                    <a:schemeClr val="lt1"/>
                  </a:solidFill>
                  <a:latin typeface="Calibri"/>
                  <a:ea typeface="Calibri"/>
                  <a:cs typeface="Calibri"/>
                  <a:sym typeface="Calibri"/>
                </a:rPr>
                <a:t>Generate 15% solution alone then address via Troika Consulting</a:t>
              </a:r>
            </a:p>
          </p:txBody>
        </p:sp>
      </p:grpSp>
      <p:sp>
        <p:nvSpPr>
          <p:cNvPr id="1006" name="Shape 1006"/>
          <p:cNvSpPr txBox="1">
            <a:spLocks noGrp="1"/>
          </p:cNvSpPr>
          <p:nvPr>
            <p:ph type="title"/>
          </p:nvPr>
        </p:nvSpPr>
        <p:spPr>
          <a:xfrm>
            <a:off x="1620480" y="303939"/>
            <a:ext cx="3466673" cy="1123036"/>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000" b="0" i="0" u="none" strike="noStrike" cap="none" dirty="0">
                <a:solidFill>
                  <a:schemeClr val="dk1"/>
                </a:solidFill>
                <a:latin typeface="Calibri"/>
                <a:ea typeface="Calibri"/>
                <a:cs typeface="Calibri"/>
                <a:sym typeface="Calibri"/>
              </a:rPr>
              <a:t>15% Solutions</a:t>
            </a:r>
            <a:br>
              <a:rPr lang="en-US" sz="4000" b="0" i="0" u="none" strike="noStrike" cap="none" dirty="0">
                <a:solidFill>
                  <a:schemeClr val="dk1"/>
                </a:solidFill>
                <a:latin typeface="Calibri"/>
                <a:ea typeface="Calibri"/>
                <a:cs typeface="Calibri"/>
                <a:sym typeface="Calibri"/>
              </a:rPr>
            </a:br>
            <a:r>
              <a:rPr lang="en-US" sz="2800" b="0" i="0" u="none" strike="noStrike" cap="none" dirty="0">
                <a:solidFill>
                  <a:schemeClr val="dk1"/>
                </a:solidFill>
                <a:latin typeface="Calibri"/>
                <a:ea typeface="Calibri"/>
                <a:cs typeface="Calibri"/>
                <a:sym typeface="Calibri"/>
              </a:rPr>
              <a:t>(With Troika)</a:t>
            </a:r>
            <a:br>
              <a:rPr lang="en-US" sz="1000" b="1" i="0" u="none" strike="noStrike" cap="none" dirty="0">
                <a:solidFill>
                  <a:schemeClr val="dk1"/>
                </a:solidFill>
                <a:latin typeface="Calibri"/>
                <a:ea typeface="Calibri"/>
                <a:cs typeface="Calibri"/>
                <a:sym typeface="Calibri"/>
              </a:rPr>
            </a:br>
            <a:endParaRPr lang="en-US" sz="1000" b="1" i="0" u="none" strike="noStrike" cap="none" dirty="0">
              <a:solidFill>
                <a:schemeClr val="dk1"/>
              </a:solidFill>
              <a:latin typeface="Calibri"/>
              <a:ea typeface="Calibri"/>
              <a:cs typeface="Calibri"/>
              <a:sym typeface="Calibri"/>
            </a:endParaRPr>
          </a:p>
        </p:txBody>
      </p:sp>
      <p:sp>
        <p:nvSpPr>
          <p:cNvPr id="1007" name="Shape 1007"/>
          <p:cNvSpPr txBox="1"/>
          <p:nvPr/>
        </p:nvSpPr>
        <p:spPr>
          <a:xfrm>
            <a:off x="7827446" y="148609"/>
            <a:ext cx="168910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1">
                <a:solidFill>
                  <a:schemeClr val="dk1"/>
                </a:solidFill>
                <a:latin typeface="Calibri"/>
                <a:ea typeface="Calibri"/>
                <a:cs typeface="Calibri"/>
                <a:sym typeface="Calibri"/>
              </a:rPr>
              <a:t>Invitation</a:t>
            </a:r>
          </a:p>
        </p:txBody>
      </p:sp>
      <p:sp>
        <p:nvSpPr>
          <p:cNvPr id="1008" name="Shape 1008"/>
          <p:cNvSpPr txBox="1"/>
          <p:nvPr/>
        </p:nvSpPr>
        <p:spPr>
          <a:xfrm>
            <a:off x="10050953" y="1112323"/>
            <a:ext cx="1943127"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1">
                <a:solidFill>
                  <a:schemeClr val="dk1"/>
                </a:solidFill>
                <a:latin typeface="Calibri"/>
                <a:ea typeface="Calibri"/>
                <a:cs typeface="Calibri"/>
                <a:sym typeface="Calibri"/>
              </a:rPr>
              <a:t>Space, Materials</a:t>
            </a:r>
          </a:p>
        </p:txBody>
      </p:sp>
      <p:sp>
        <p:nvSpPr>
          <p:cNvPr id="1009" name="Shape 1009"/>
          <p:cNvSpPr txBox="1"/>
          <p:nvPr/>
        </p:nvSpPr>
        <p:spPr>
          <a:xfrm>
            <a:off x="10078510" y="4353348"/>
            <a:ext cx="1689100"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1">
                <a:solidFill>
                  <a:schemeClr val="dk1"/>
                </a:solidFill>
                <a:latin typeface="Calibri"/>
                <a:ea typeface="Calibri"/>
                <a:cs typeface="Calibri"/>
                <a:sym typeface="Calibri"/>
              </a:rPr>
              <a:t>Participation Distributed</a:t>
            </a:r>
          </a:p>
        </p:txBody>
      </p:sp>
      <p:sp>
        <p:nvSpPr>
          <p:cNvPr id="1010" name="Shape 1010"/>
          <p:cNvSpPr txBox="1"/>
          <p:nvPr/>
        </p:nvSpPr>
        <p:spPr>
          <a:xfrm>
            <a:off x="2877610" y="4778114"/>
            <a:ext cx="1464758"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1">
                <a:solidFill>
                  <a:schemeClr val="dk1"/>
                </a:solidFill>
                <a:latin typeface="Calibri"/>
                <a:ea typeface="Calibri"/>
                <a:cs typeface="Calibri"/>
                <a:sym typeface="Calibri"/>
              </a:rPr>
              <a:t>Groups </a:t>
            </a:r>
            <a:br>
              <a:rPr lang="en-US" sz="1800" b="1" i="1">
                <a:solidFill>
                  <a:schemeClr val="dk1"/>
                </a:solidFill>
                <a:latin typeface="Calibri"/>
                <a:ea typeface="Calibri"/>
                <a:cs typeface="Calibri"/>
                <a:sym typeface="Calibri"/>
              </a:rPr>
            </a:br>
            <a:r>
              <a:rPr lang="en-US" sz="1800" b="1" i="1">
                <a:solidFill>
                  <a:schemeClr val="dk1"/>
                </a:solidFill>
                <a:latin typeface="Calibri"/>
                <a:ea typeface="Calibri"/>
                <a:cs typeface="Calibri"/>
                <a:sym typeface="Calibri"/>
              </a:rPr>
              <a:t>Configured</a:t>
            </a:r>
          </a:p>
        </p:txBody>
      </p:sp>
      <p:sp>
        <p:nvSpPr>
          <p:cNvPr id="1011" name="Shape 1011"/>
          <p:cNvSpPr txBox="1"/>
          <p:nvPr/>
        </p:nvSpPr>
        <p:spPr>
          <a:xfrm>
            <a:off x="2078575" y="1777415"/>
            <a:ext cx="1598069"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1">
                <a:solidFill>
                  <a:schemeClr val="dk1"/>
                </a:solidFill>
                <a:latin typeface="Calibri"/>
                <a:ea typeface="Calibri"/>
                <a:cs typeface="Calibri"/>
                <a:sym typeface="Calibri"/>
              </a:rPr>
              <a:t>Step </a:t>
            </a:r>
            <a:br>
              <a:rPr lang="en-US" sz="1800" b="1" i="1">
                <a:solidFill>
                  <a:schemeClr val="dk1"/>
                </a:solidFill>
                <a:latin typeface="Calibri"/>
                <a:ea typeface="Calibri"/>
                <a:cs typeface="Calibri"/>
                <a:sym typeface="Calibri"/>
              </a:rPr>
            </a:br>
            <a:r>
              <a:rPr lang="en-US" sz="1800" b="1" i="1">
                <a:solidFill>
                  <a:schemeClr val="dk1"/>
                </a:solidFill>
                <a:latin typeface="Calibri"/>
                <a:ea typeface="Calibri"/>
                <a:cs typeface="Calibri"/>
                <a:sym typeface="Calibri"/>
              </a:rPr>
              <a:t>Sequence</a:t>
            </a:r>
          </a:p>
        </p:txBody>
      </p:sp>
      <p:pic>
        <p:nvPicPr>
          <p:cNvPr id="1012" name="Shape 1012"/>
          <p:cNvPicPr preferRelativeResize="0"/>
          <p:nvPr/>
        </p:nvPicPr>
        <p:blipFill rotWithShape="1">
          <a:blip r:embed="rId4">
            <a:alphaModFix/>
          </a:blip>
          <a:srcRect/>
          <a:stretch/>
        </p:blipFill>
        <p:spPr>
          <a:xfrm>
            <a:off x="407877" y="333276"/>
            <a:ext cx="849409" cy="837772"/>
          </a:xfrm>
          <a:prstGeom prst="rect">
            <a:avLst/>
          </a:prstGeom>
          <a:noFill/>
          <a:ln>
            <a:noFill/>
          </a:ln>
        </p:spPr>
      </p:pic>
    </p:spTree>
    <p:extLst>
      <p:ext uri="{BB962C8B-B14F-4D97-AF65-F5344CB8AC3E}">
        <p14:creationId xmlns:p14="http://schemas.microsoft.com/office/powerpoint/2010/main" val="1542060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EA463839-EC01-4A79-92A2-65C20E461F26}"/>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DC38570C-795D-48D6-A371-C76448339C24}"/>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bg1"/>
                </a:solidFill>
              </a:rPr>
              <a:t>Troika Consulting</a:t>
            </a:r>
          </a:p>
        </p:txBody>
      </p:sp>
    </p:spTree>
    <p:extLst>
      <p:ext uri="{BB962C8B-B14F-4D97-AF65-F5344CB8AC3E}">
        <p14:creationId xmlns:p14="http://schemas.microsoft.com/office/powerpoint/2010/main" val="381172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48"/>
        <p:cNvGrpSpPr/>
        <p:nvPr/>
      </p:nvGrpSpPr>
      <p:grpSpPr>
        <a:xfrm>
          <a:off x="0" y="0"/>
          <a:ext cx="0" cy="0"/>
          <a:chOff x="0" y="0"/>
          <a:chExt cx="0" cy="0"/>
        </a:xfrm>
      </p:grpSpPr>
      <p:sp>
        <p:nvSpPr>
          <p:cNvPr id="1049" name="Shape 1049"/>
          <p:cNvSpPr/>
          <p:nvPr/>
        </p:nvSpPr>
        <p:spPr>
          <a:xfrm>
            <a:off x="2590800" y="2457450"/>
            <a:ext cx="152399" cy="57150"/>
          </a:xfrm>
          <a:prstGeom prst="rect">
            <a:avLst/>
          </a:prstGeom>
          <a:solidFill>
            <a:schemeClr val="lt1"/>
          </a:solidFill>
          <a:ln w="9525" cap="flat" cmpd="sng">
            <a:solidFill>
              <a:schemeClr val="lt1"/>
            </a:solidFill>
            <a:prstDash val="solid"/>
            <a:miter/>
            <a:headEnd type="none" w="med" len="med"/>
            <a:tailEnd type="none" w="med" len="med"/>
          </a:ln>
        </p:spPr>
        <p:txBody>
          <a:bodyPr lIns="91425" tIns="45700" rIns="91425" bIns="45700"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050" name="Shape 1050"/>
          <p:cNvSpPr txBox="1">
            <a:spLocks noGrp="1"/>
          </p:cNvSpPr>
          <p:nvPr>
            <p:ph type="title" idx="4294967295"/>
          </p:nvPr>
        </p:nvSpPr>
        <p:spPr>
          <a:xfrm>
            <a:off x="1435100" y="547687"/>
            <a:ext cx="7962899" cy="85725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3959" b="0" i="0" u="none" strike="noStrike" cap="none" dirty="0">
                <a:solidFill>
                  <a:schemeClr val="dk1"/>
                </a:solidFill>
                <a:latin typeface="Calibri"/>
                <a:ea typeface="Calibri"/>
                <a:cs typeface="Calibri"/>
                <a:sym typeface="Calibri"/>
              </a:rPr>
              <a:t>Troika Consulting</a:t>
            </a:r>
            <a:br>
              <a:rPr lang="en-US" sz="3959" b="0" i="0" u="none" strike="noStrike" cap="none" dirty="0">
                <a:solidFill>
                  <a:schemeClr val="dk1"/>
                </a:solidFill>
                <a:latin typeface="Calibri"/>
                <a:ea typeface="Calibri"/>
                <a:cs typeface="Calibri"/>
                <a:sym typeface="Calibri"/>
              </a:rPr>
            </a:br>
            <a:r>
              <a:rPr lang="en-US" sz="2160" b="0" i="0" u="none" strike="noStrike" cap="none" dirty="0">
                <a:solidFill>
                  <a:srgbClr val="0000FF"/>
                </a:solidFill>
                <a:latin typeface="Calibri"/>
                <a:ea typeface="Calibri"/>
                <a:cs typeface="Calibri"/>
                <a:sym typeface="Calibri"/>
              </a:rPr>
              <a:t>Get practical and imaginative help from colleagues immediately</a:t>
            </a:r>
          </a:p>
        </p:txBody>
      </p:sp>
      <p:pic>
        <p:nvPicPr>
          <p:cNvPr id="1051" name="Shape 1051"/>
          <p:cNvPicPr preferRelativeResize="0"/>
          <p:nvPr/>
        </p:nvPicPr>
        <p:blipFill rotWithShape="1">
          <a:blip r:embed="rId3">
            <a:alphaModFix/>
          </a:blip>
          <a:srcRect/>
          <a:stretch/>
        </p:blipFill>
        <p:spPr>
          <a:xfrm>
            <a:off x="342900" y="503633"/>
            <a:ext cx="1092199" cy="901304"/>
          </a:xfrm>
          <a:prstGeom prst="rect">
            <a:avLst/>
          </a:prstGeom>
          <a:noFill/>
          <a:ln>
            <a:noFill/>
          </a:ln>
        </p:spPr>
      </p:pic>
      <p:sp>
        <p:nvSpPr>
          <p:cNvPr id="1052" name="Shape 1052"/>
          <p:cNvSpPr txBox="1"/>
          <p:nvPr/>
        </p:nvSpPr>
        <p:spPr>
          <a:xfrm>
            <a:off x="2286000" y="1885950"/>
            <a:ext cx="9906000" cy="4972200"/>
          </a:xfrm>
          <a:prstGeom prst="rect">
            <a:avLst/>
          </a:prstGeom>
          <a:noFill/>
          <a:ln>
            <a:noFill/>
          </a:ln>
        </p:spPr>
        <p:txBody>
          <a:bodyPr lIns="91425" tIns="45700" rIns="91425" bIns="45700" anchor="t" anchorCtr="0">
            <a:noAutofit/>
          </a:bodyPr>
          <a:lstStyle/>
          <a:p>
            <a:pPr marL="285750" marR="0" lvl="0" indent="-285750" algn="l" rtl="0">
              <a:spcBef>
                <a:spcPts val="0"/>
              </a:spcBef>
              <a:buClr>
                <a:schemeClr val="dk1"/>
              </a:buClr>
              <a:buSzPct val="100000"/>
              <a:buFont typeface="Arial"/>
              <a:buChar char="•"/>
            </a:pPr>
            <a:r>
              <a:rPr lang="en-US" sz="2000" dirty="0">
                <a:solidFill>
                  <a:schemeClr val="dk1"/>
                </a:solidFill>
                <a:latin typeface="Calibri"/>
                <a:ea typeface="Calibri"/>
                <a:cs typeface="Calibri"/>
                <a:sym typeface="Calibri"/>
              </a:rPr>
              <a:t>Client share your monster picture + 15% solution idea and any challenges or questions you have about it.</a:t>
            </a:r>
            <a:br>
              <a:rPr lang="en-US" sz="2000" dirty="0">
                <a:solidFill>
                  <a:schemeClr val="dk1"/>
                </a:solidFill>
                <a:latin typeface="Calibri"/>
                <a:ea typeface="Calibri"/>
                <a:cs typeface="Calibri"/>
                <a:sym typeface="Calibri"/>
              </a:rPr>
            </a:br>
            <a:endParaRPr lang="en-US" sz="2000" dirty="0">
              <a:solidFill>
                <a:schemeClr val="dk1"/>
              </a:solidFill>
              <a:latin typeface="Calibri"/>
              <a:ea typeface="Calibri"/>
              <a:cs typeface="Calibri"/>
              <a:sym typeface="Calibri"/>
            </a:endParaRPr>
          </a:p>
          <a:p>
            <a:pPr marL="285750" marR="0" lvl="0" indent="-285750" algn="l" rtl="0">
              <a:spcBef>
                <a:spcPts val="0"/>
              </a:spcBef>
              <a:buClr>
                <a:schemeClr val="dk1"/>
              </a:buClr>
              <a:buSzPct val="100000"/>
              <a:buFont typeface="Arial"/>
              <a:buChar char="•"/>
            </a:pPr>
            <a:r>
              <a:rPr lang="en-US" sz="2000" dirty="0">
                <a:solidFill>
                  <a:schemeClr val="dk1"/>
                </a:solidFill>
                <a:latin typeface="Calibri"/>
                <a:ea typeface="Calibri"/>
                <a:cs typeface="Calibri"/>
                <a:sym typeface="Calibri"/>
              </a:rPr>
              <a:t>Consultants ask clarifying questions (</a:t>
            </a:r>
            <a:r>
              <a:rPr lang="en-US" sz="2000" i="1" dirty="0">
                <a:solidFill>
                  <a:schemeClr val="dk1"/>
                </a:solidFill>
                <a:latin typeface="Calibri"/>
                <a:ea typeface="Calibri"/>
                <a:cs typeface="Calibri"/>
                <a:sym typeface="Calibri"/>
              </a:rPr>
              <a:t>not discussions or feedback!</a:t>
            </a:r>
            <a:r>
              <a:rPr lang="en-US" sz="2000" dirty="0">
                <a:solidFill>
                  <a:schemeClr val="dk1"/>
                </a:solidFill>
                <a:latin typeface="Calibri"/>
                <a:ea typeface="Calibri"/>
                <a:cs typeface="Calibri"/>
                <a:sym typeface="Calibri"/>
              </a:rPr>
              <a:t>)</a:t>
            </a:r>
            <a:br>
              <a:rPr lang="en-US" sz="2000" dirty="0">
                <a:solidFill>
                  <a:schemeClr val="dk1"/>
                </a:solidFill>
                <a:latin typeface="Calibri"/>
                <a:ea typeface="Calibri"/>
                <a:cs typeface="Calibri"/>
                <a:sym typeface="Calibri"/>
              </a:rPr>
            </a:br>
            <a:endParaRPr lang="en-US" sz="2000" dirty="0">
              <a:solidFill>
                <a:schemeClr val="dk1"/>
              </a:solidFill>
              <a:latin typeface="Calibri"/>
              <a:ea typeface="Calibri"/>
              <a:cs typeface="Calibri"/>
              <a:sym typeface="Calibri"/>
            </a:endParaRPr>
          </a:p>
          <a:p>
            <a:pPr marL="285750" marR="0" lvl="0" indent="-285750" algn="l" rtl="0">
              <a:spcBef>
                <a:spcPts val="0"/>
              </a:spcBef>
              <a:buClr>
                <a:schemeClr val="dk1"/>
              </a:buClr>
              <a:buSzPct val="100000"/>
              <a:buFont typeface="Arial"/>
              <a:buChar char="•"/>
            </a:pPr>
            <a:r>
              <a:rPr lang="en-US" sz="2000" dirty="0">
                <a:solidFill>
                  <a:schemeClr val="dk1"/>
                </a:solidFill>
                <a:latin typeface="Calibri"/>
                <a:ea typeface="Calibri"/>
                <a:cs typeface="Calibri"/>
                <a:sym typeface="Calibri"/>
              </a:rPr>
              <a:t>Client turns back with pen/paper in hand. Listen. No participating!</a:t>
            </a:r>
            <a:br>
              <a:rPr lang="en-US" sz="2000" dirty="0">
                <a:solidFill>
                  <a:schemeClr val="dk1"/>
                </a:solidFill>
                <a:latin typeface="Calibri"/>
                <a:ea typeface="Calibri"/>
                <a:cs typeface="Calibri"/>
                <a:sym typeface="Calibri"/>
              </a:rPr>
            </a:br>
            <a:endParaRPr lang="en-US" sz="2000" dirty="0">
              <a:solidFill>
                <a:schemeClr val="dk1"/>
              </a:solidFill>
              <a:latin typeface="Calibri"/>
              <a:ea typeface="Calibri"/>
              <a:cs typeface="Calibri"/>
              <a:sym typeface="Calibri"/>
            </a:endParaRPr>
          </a:p>
          <a:p>
            <a:pPr marL="285750" marR="0" lvl="0" indent="-285750" algn="l" rtl="0">
              <a:spcBef>
                <a:spcPts val="0"/>
              </a:spcBef>
              <a:buClr>
                <a:schemeClr val="dk1"/>
              </a:buClr>
              <a:buSzPct val="100000"/>
              <a:buFont typeface="Arial"/>
              <a:buChar char="•"/>
            </a:pPr>
            <a:r>
              <a:rPr lang="en-US" sz="2000" dirty="0">
                <a:solidFill>
                  <a:schemeClr val="dk1"/>
                </a:solidFill>
                <a:latin typeface="Calibri"/>
                <a:ea typeface="Calibri"/>
                <a:cs typeface="Calibri"/>
                <a:sym typeface="Calibri"/>
              </a:rPr>
              <a:t>Consultants discuss challenge...reframe, generate ideas, expand solutions… </a:t>
            </a:r>
            <a:br>
              <a:rPr lang="en-US" sz="2000" dirty="0">
                <a:solidFill>
                  <a:schemeClr val="dk1"/>
                </a:solidFill>
                <a:latin typeface="Calibri"/>
                <a:ea typeface="Calibri"/>
                <a:cs typeface="Calibri"/>
                <a:sym typeface="Calibri"/>
              </a:rPr>
            </a:br>
            <a:endParaRPr lang="en-US" sz="2000" dirty="0">
              <a:solidFill>
                <a:schemeClr val="dk1"/>
              </a:solidFill>
              <a:latin typeface="Calibri"/>
              <a:ea typeface="Calibri"/>
              <a:cs typeface="Calibri"/>
              <a:sym typeface="Calibri"/>
            </a:endParaRPr>
          </a:p>
          <a:p>
            <a:pPr marL="285750" marR="0" lvl="0" indent="-285750" algn="l" rtl="0">
              <a:spcBef>
                <a:spcPts val="0"/>
              </a:spcBef>
              <a:buClr>
                <a:schemeClr val="dk1"/>
              </a:buClr>
              <a:buSzPct val="100000"/>
              <a:buFont typeface="Arial"/>
              <a:buChar char="•"/>
            </a:pPr>
            <a:r>
              <a:rPr lang="en-US" sz="2000" dirty="0">
                <a:solidFill>
                  <a:schemeClr val="dk1"/>
                </a:solidFill>
                <a:latin typeface="Calibri"/>
                <a:ea typeface="Calibri"/>
                <a:cs typeface="Calibri"/>
                <a:sym typeface="Calibri"/>
              </a:rPr>
              <a:t>Client thanks consultants, and if applicable, shares the most important insight or next step (i.e. what they are going to do with their monster!)</a:t>
            </a:r>
            <a:br>
              <a:rPr lang="en-US" sz="2000" dirty="0">
                <a:solidFill>
                  <a:schemeClr val="dk1"/>
                </a:solidFill>
                <a:latin typeface="Calibri"/>
                <a:ea typeface="Calibri"/>
                <a:cs typeface="Calibri"/>
                <a:sym typeface="Calibri"/>
              </a:rPr>
            </a:br>
            <a:endParaRPr lang="en-US" sz="2000" dirty="0">
              <a:solidFill>
                <a:schemeClr val="dk1"/>
              </a:solidFill>
              <a:latin typeface="Calibri"/>
              <a:ea typeface="Calibri"/>
              <a:cs typeface="Calibri"/>
              <a:sym typeface="Calibri"/>
            </a:endParaRPr>
          </a:p>
          <a:p>
            <a:pPr marL="285750" marR="0" lvl="0" indent="-285750" algn="l" rtl="0">
              <a:spcBef>
                <a:spcPts val="0"/>
              </a:spcBef>
              <a:buClr>
                <a:schemeClr val="dk1"/>
              </a:buClr>
              <a:buSzPct val="100000"/>
              <a:buFont typeface="Arial"/>
              <a:buChar char="•"/>
            </a:pPr>
            <a:r>
              <a:rPr lang="en-US" sz="2000" dirty="0">
                <a:solidFill>
                  <a:schemeClr val="dk1"/>
                </a:solidFill>
                <a:latin typeface="Calibri"/>
                <a:ea typeface="Calibri"/>
                <a:cs typeface="Calibri"/>
                <a:sym typeface="Calibri"/>
              </a:rPr>
              <a:t>Switch Client. Repeat. Switch Client. Repeat third time.</a:t>
            </a:r>
          </a:p>
        </p:txBody>
      </p:sp>
      <p:pic>
        <p:nvPicPr>
          <p:cNvPr id="1053" name="Shape 1053" descr="igniterelationship.jp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0" y="2624668"/>
            <a:ext cx="2286000" cy="4233331"/>
          </a:xfrm>
          <a:prstGeom prst="rect">
            <a:avLst/>
          </a:prstGeom>
          <a:noFill/>
          <a:ln>
            <a:noFill/>
          </a:ln>
        </p:spPr>
      </p:pic>
    </p:spTree>
    <p:extLst>
      <p:ext uri="{BB962C8B-B14F-4D97-AF65-F5344CB8AC3E}">
        <p14:creationId xmlns:p14="http://schemas.microsoft.com/office/powerpoint/2010/main" val="3327667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58"/>
        <p:cNvGrpSpPr/>
        <p:nvPr/>
      </p:nvGrpSpPr>
      <p:grpSpPr>
        <a:xfrm>
          <a:off x="0" y="0"/>
          <a:ext cx="0" cy="0"/>
          <a:chOff x="0" y="0"/>
          <a:chExt cx="0" cy="0"/>
        </a:xfrm>
      </p:grpSpPr>
      <p:pic>
        <p:nvPicPr>
          <p:cNvPr id="1059" name="Shape 1059"/>
          <p:cNvPicPr preferRelativeResize="0"/>
          <p:nvPr/>
        </p:nvPicPr>
        <p:blipFill rotWithShape="1">
          <a:blip r:embed="rId3">
            <a:alphaModFix amt="10000"/>
          </a:blip>
          <a:srcRect/>
          <a:stretch/>
        </p:blipFill>
        <p:spPr>
          <a:xfrm>
            <a:off x="3508350" y="468004"/>
            <a:ext cx="7806319" cy="5816821"/>
          </a:xfrm>
          <a:prstGeom prst="rect">
            <a:avLst/>
          </a:prstGeom>
          <a:noFill/>
          <a:ln>
            <a:noFill/>
          </a:ln>
        </p:spPr>
      </p:pic>
      <p:grpSp>
        <p:nvGrpSpPr>
          <p:cNvPr id="1060" name="Shape 1060"/>
          <p:cNvGrpSpPr/>
          <p:nvPr/>
        </p:nvGrpSpPr>
        <p:grpSpPr>
          <a:xfrm>
            <a:off x="3205750" y="264592"/>
            <a:ext cx="8443792" cy="6598362"/>
            <a:chOff x="150341" y="115981"/>
            <a:chExt cx="8443792" cy="6598362"/>
          </a:xfrm>
        </p:grpSpPr>
        <p:sp>
          <p:nvSpPr>
            <p:cNvPr id="1061" name="Shape 1061"/>
            <p:cNvSpPr/>
            <p:nvPr/>
          </p:nvSpPr>
          <p:spPr>
            <a:xfrm>
              <a:off x="658533" y="486679"/>
              <a:ext cx="5542517" cy="6227663"/>
            </a:xfrm>
            <a:prstGeom prst="blockArc">
              <a:avLst>
                <a:gd name="adj1" fmla="val 12200941"/>
                <a:gd name="adj2" fmla="val 16747630"/>
                <a:gd name="adj3" fmla="val 4642"/>
              </a:avLst>
            </a:prstGeom>
            <a:noFill/>
            <a:ln>
              <a:noFill/>
            </a:ln>
          </p:spPr>
          <p:txBody>
            <a:bodyPr lIns="91425" tIns="91425" rIns="91425" bIns="91425" anchor="ctr" anchorCtr="0">
              <a:noAutofit/>
            </a:bodyPr>
            <a:lstStyle/>
            <a:p>
              <a:pPr lvl="0">
                <a:spcBef>
                  <a:spcPts val="0"/>
                </a:spcBef>
                <a:buNone/>
              </a:pPr>
              <a:endParaRPr/>
            </a:p>
          </p:txBody>
        </p:sp>
        <p:sp>
          <p:nvSpPr>
            <p:cNvPr id="1062" name="Shape 1062"/>
            <p:cNvSpPr/>
            <p:nvPr/>
          </p:nvSpPr>
          <p:spPr>
            <a:xfrm>
              <a:off x="681875" y="115981"/>
              <a:ext cx="6343342" cy="6043205"/>
            </a:xfrm>
            <a:prstGeom prst="blockArc">
              <a:avLst>
                <a:gd name="adj1" fmla="val 7361218"/>
                <a:gd name="adj2" fmla="val 11700798"/>
                <a:gd name="adj3" fmla="val 4642"/>
              </a:avLst>
            </a:prstGeom>
            <a:noFill/>
            <a:ln>
              <a:noFill/>
            </a:ln>
          </p:spPr>
          <p:txBody>
            <a:bodyPr lIns="91425" tIns="91425" rIns="91425" bIns="91425" anchor="ctr" anchorCtr="0">
              <a:noAutofit/>
            </a:bodyPr>
            <a:lstStyle/>
            <a:p>
              <a:pPr lvl="0">
                <a:spcBef>
                  <a:spcPts val="0"/>
                </a:spcBef>
                <a:buNone/>
              </a:pPr>
              <a:endParaRPr/>
            </a:p>
          </p:txBody>
        </p:sp>
        <p:sp>
          <p:nvSpPr>
            <p:cNvPr id="1063" name="Shape 1063"/>
            <p:cNvSpPr/>
            <p:nvPr/>
          </p:nvSpPr>
          <p:spPr>
            <a:xfrm>
              <a:off x="1680174" y="1086204"/>
              <a:ext cx="5311214" cy="5198244"/>
            </a:xfrm>
            <a:prstGeom prst="blockArc">
              <a:avLst>
                <a:gd name="adj1" fmla="val 2638202"/>
                <a:gd name="adj2" fmla="val 8249378"/>
                <a:gd name="adj3" fmla="val 4642"/>
              </a:avLst>
            </a:prstGeom>
            <a:noFill/>
            <a:ln>
              <a:noFill/>
            </a:ln>
          </p:spPr>
          <p:txBody>
            <a:bodyPr lIns="91425" tIns="91425" rIns="91425" bIns="91425" anchor="ctr" anchorCtr="0">
              <a:noAutofit/>
            </a:bodyPr>
            <a:lstStyle/>
            <a:p>
              <a:pPr lvl="0">
                <a:spcBef>
                  <a:spcPts val="0"/>
                </a:spcBef>
                <a:buNone/>
              </a:pPr>
              <a:endParaRPr/>
            </a:p>
          </p:txBody>
        </p:sp>
        <p:sp>
          <p:nvSpPr>
            <p:cNvPr id="1064" name="Shape 1064"/>
            <p:cNvSpPr/>
            <p:nvPr/>
          </p:nvSpPr>
          <p:spPr>
            <a:xfrm>
              <a:off x="3097503" y="534006"/>
              <a:ext cx="5311214" cy="5311214"/>
            </a:xfrm>
            <a:prstGeom prst="blockArc">
              <a:avLst>
                <a:gd name="adj1" fmla="val 20335571"/>
                <a:gd name="adj2" fmla="val 3793761"/>
                <a:gd name="adj3" fmla="val 4642"/>
              </a:avLst>
            </a:prstGeom>
            <a:noFill/>
            <a:ln>
              <a:noFill/>
            </a:ln>
          </p:spPr>
          <p:txBody>
            <a:bodyPr lIns="91425" tIns="91425" rIns="91425" bIns="91425" anchor="ctr" anchorCtr="0">
              <a:noAutofit/>
            </a:bodyPr>
            <a:lstStyle/>
            <a:p>
              <a:pPr lvl="0">
                <a:spcBef>
                  <a:spcPts val="0"/>
                </a:spcBef>
                <a:buNone/>
              </a:pPr>
              <a:endParaRPr/>
            </a:p>
          </p:txBody>
        </p:sp>
        <p:sp>
          <p:nvSpPr>
            <p:cNvPr id="1065" name="Shape 1065"/>
            <p:cNvSpPr/>
            <p:nvPr/>
          </p:nvSpPr>
          <p:spPr>
            <a:xfrm>
              <a:off x="470200" y="365772"/>
              <a:ext cx="8053977" cy="5559831"/>
            </a:xfrm>
            <a:prstGeom prst="blockArc">
              <a:avLst>
                <a:gd name="adj1" fmla="val 14785229"/>
                <a:gd name="adj2" fmla="val 19961999"/>
                <a:gd name="adj3" fmla="val 4642"/>
              </a:avLst>
            </a:prstGeom>
            <a:noFill/>
            <a:ln>
              <a:noFill/>
            </a:ln>
          </p:spPr>
          <p:txBody>
            <a:bodyPr lIns="91425" tIns="91425" rIns="91425" bIns="91425" anchor="ctr" anchorCtr="0">
              <a:noAutofit/>
            </a:bodyPr>
            <a:lstStyle/>
            <a:p>
              <a:pPr lvl="0">
                <a:spcBef>
                  <a:spcPts val="0"/>
                </a:spcBef>
                <a:buNone/>
              </a:pPr>
              <a:endParaRPr/>
            </a:p>
          </p:txBody>
        </p:sp>
        <p:sp>
          <p:nvSpPr>
            <p:cNvPr id="1066" name="Shape 1066"/>
            <p:cNvSpPr/>
            <p:nvPr/>
          </p:nvSpPr>
          <p:spPr>
            <a:xfrm>
              <a:off x="2988497" y="2493201"/>
              <a:ext cx="2805866" cy="1695945"/>
            </a:xfrm>
            <a:prstGeom prst="ellipse">
              <a:avLst/>
            </a:prstGeom>
            <a:gradFill>
              <a:gsLst>
                <a:gs pos="0">
                  <a:srgbClr val="F08B54"/>
                </a:gs>
                <a:gs pos="50000">
                  <a:srgbClr val="F67A26"/>
                </a:gs>
                <a:gs pos="100000">
                  <a:srgbClr val="E36A18"/>
                </a:gs>
              </a:gsLst>
              <a:lin ang="5400000" scaled="0"/>
            </a:gradFill>
            <a:ln w="9525" cap="flat" cmpd="sng">
              <a:solidFill>
                <a:schemeClr val="accent2"/>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67" name="Shape 1067"/>
            <p:cNvSpPr txBox="1"/>
            <p:nvPr/>
          </p:nvSpPr>
          <p:spPr>
            <a:xfrm>
              <a:off x="3399407" y="2741567"/>
              <a:ext cx="1984045" cy="1199214"/>
            </a:xfrm>
            <a:prstGeom prst="rect">
              <a:avLst/>
            </a:prstGeom>
            <a:noFill/>
            <a:ln>
              <a:noFill/>
            </a:ln>
          </p:spPr>
          <p:txBody>
            <a:bodyPr lIns="30475" tIns="30475" rIns="30475" bIns="30475" anchor="ctr" anchorCtr="0">
              <a:noAutofit/>
            </a:bodyPr>
            <a:lstStyle/>
            <a:p>
              <a:pPr marL="0" marR="0" lvl="0" indent="0" algn="ctr" rtl="0">
                <a:lnSpc>
                  <a:spcPct val="90000"/>
                </a:lnSpc>
                <a:spcBef>
                  <a:spcPts val="0"/>
                </a:spcBef>
                <a:spcAft>
                  <a:spcPts val="0"/>
                </a:spcAft>
                <a:buClr>
                  <a:srgbClr val="FFFFFF"/>
                </a:buClr>
                <a:buSzPct val="25000"/>
                <a:buFont typeface="Calibri"/>
                <a:buNone/>
              </a:pPr>
              <a:r>
                <a:rPr lang="en-US" sz="2400" b="1" cap="none">
                  <a:solidFill>
                    <a:srgbClr val="FFFFFF"/>
                  </a:solidFill>
                  <a:latin typeface="Calibri"/>
                  <a:ea typeface="Calibri"/>
                  <a:cs typeface="Calibri"/>
                  <a:sym typeface="Calibri"/>
                </a:rPr>
                <a:t>Troika Consulting</a:t>
              </a:r>
            </a:p>
            <a:p>
              <a:pPr marL="0" marR="0" lvl="0" indent="0" algn="ctr" rtl="0">
                <a:lnSpc>
                  <a:spcPct val="90000"/>
                </a:lnSpc>
                <a:spcBef>
                  <a:spcPts val="840"/>
                </a:spcBef>
                <a:spcAft>
                  <a:spcPts val="0"/>
                </a:spcAft>
                <a:buClr>
                  <a:srgbClr val="FFFFFF"/>
                </a:buClr>
                <a:buSzPct val="25000"/>
                <a:buFont typeface="Calibri"/>
                <a:buNone/>
              </a:pPr>
              <a:r>
                <a:rPr lang="en-US" sz="1800" b="0" cap="none">
                  <a:solidFill>
                    <a:srgbClr val="FFFFFF"/>
                  </a:solidFill>
                  <a:latin typeface="Calibri"/>
                  <a:ea typeface="Calibri"/>
                  <a:cs typeface="Calibri"/>
                  <a:sym typeface="Calibri"/>
                </a:rPr>
                <a:t>Get immediate help w/ your challenge</a:t>
              </a:r>
            </a:p>
          </p:txBody>
        </p:sp>
        <p:sp>
          <p:nvSpPr>
            <p:cNvPr id="1068" name="Shape 1068"/>
            <p:cNvSpPr/>
            <p:nvPr/>
          </p:nvSpPr>
          <p:spPr>
            <a:xfrm>
              <a:off x="2890041" y="193839"/>
              <a:ext cx="2444081" cy="1712236"/>
            </a:xfrm>
            <a:prstGeom prst="ellipse">
              <a:avLst/>
            </a:prstGeom>
            <a:gradFill>
              <a:gsLst>
                <a:gs pos="0">
                  <a:srgbClr val="5F82CA"/>
                </a:gs>
                <a:gs pos="50000">
                  <a:srgbClr val="3C70CA"/>
                </a:gs>
                <a:gs pos="100000">
                  <a:srgbClr val="2E60B9"/>
                </a:gs>
              </a:gsLst>
              <a:lin ang="5400000" scaled="0"/>
            </a:gradFill>
            <a:ln>
              <a:noFill/>
            </a:ln>
            <a:effectLst>
              <a:outerShdw blurRad="57150" dist="19050" dir="5400000" algn="ctr" rotWithShape="0">
                <a:srgbClr val="000000">
                  <a:alpha val="62745"/>
                </a:srgbClr>
              </a:outerShdw>
            </a:effectLst>
          </p:spPr>
          <p:txBody>
            <a:bodyPr lIns="91425" tIns="91425" rIns="91425" bIns="91425" anchor="ctr" anchorCtr="0">
              <a:noAutofit/>
            </a:bodyPr>
            <a:lstStyle/>
            <a:p>
              <a:pPr lvl="0">
                <a:spcBef>
                  <a:spcPts val="0"/>
                </a:spcBef>
                <a:buNone/>
              </a:pPr>
              <a:endParaRPr/>
            </a:p>
          </p:txBody>
        </p:sp>
        <p:sp>
          <p:nvSpPr>
            <p:cNvPr id="1069" name="Shape 1069"/>
            <p:cNvSpPr txBox="1"/>
            <p:nvPr/>
          </p:nvSpPr>
          <p:spPr>
            <a:xfrm>
              <a:off x="3247968" y="444589"/>
              <a:ext cx="1728227" cy="1210734"/>
            </a:xfrm>
            <a:prstGeom prst="rect">
              <a:avLst/>
            </a:prstGeom>
            <a:noFill/>
            <a:ln>
              <a:noFill/>
            </a:ln>
          </p:spPr>
          <p:txBody>
            <a:bodyPr lIns="25400" tIns="25400" rIns="25400" bIns="254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2000">
                  <a:solidFill>
                    <a:schemeClr val="lt1"/>
                  </a:solidFill>
                  <a:latin typeface="Calibri"/>
                  <a:ea typeface="Calibri"/>
                  <a:cs typeface="Calibri"/>
                  <a:sym typeface="Calibri"/>
                </a:rPr>
                <a:t>What’s your challenge? What kind of help do you need?</a:t>
              </a:r>
            </a:p>
          </p:txBody>
        </p:sp>
        <p:sp>
          <p:nvSpPr>
            <p:cNvPr id="1070" name="Shape 1070"/>
            <p:cNvSpPr/>
            <p:nvPr/>
          </p:nvSpPr>
          <p:spPr>
            <a:xfrm>
              <a:off x="6315403" y="1381503"/>
              <a:ext cx="2278730" cy="1712236"/>
            </a:xfrm>
            <a:prstGeom prst="ellipse">
              <a:avLst/>
            </a:prstGeom>
            <a:gradFill>
              <a:gsLst>
                <a:gs pos="0">
                  <a:srgbClr val="5F82CA"/>
                </a:gs>
                <a:gs pos="50000">
                  <a:srgbClr val="3C70CA"/>
                </a:gs>
                <a:gs pos="100000">
                  <a:srgbClr val="2E60B9"/>
                </a:gs>
              </a:gsLst>
              <a:lin ang="5400000" scaled="0"/>
            </a:gradFill>
            <a:ln>
              <a:noFill/>
            </a:ln>
            <a:effectLst>
              <a:outerShdw blurRad="57150" dist="19050" dir="5400000" algn="ctr" rotWithShape="0">
                <a:srgbClr val="000000">
                  <a:alpha val="62745"/>
                </a:srgbClr>
              </a:outerShdw>
            </a:effectLst>
          </p:spPr>
          <p:txBody>
            <a:bodyPr lIns="91425" tIns="91425" rIns="91425" bIns="91425" anchor="ctr" anchorCtr="0">
              <a:noAutofit/>
            </a:bodyPr>
            <a:lstStyle/>
            <a:p>
              <a:pPr lvl="0">
                <a:spcBef>
                  <a:spcPts val="0"/>
                </a:spcBef>
                <a:buNone/>
              </a:pPr>
              <a:endParaRPr/>
            </a:p>
          </p:txBody>
        </p:sp>
        <p:sp>
          <p:nvSpPr>
            <p:cNvPr id="1071" name="Shape 1071"/>
            <p:cNvSpPr txBox="1"/>
            <p:nvPr/>
          </p:nvSpPr>
          <p:spPr>
            <a:xfrm>
              <a:off x="6649114" y="1632254"/>
              <a:ext cx="1611305" cy="1210734"/>
            </a:xfrm>
            <a:prstGeom prst="rect">
              <a:avLst/>
            </a:prstGeom>
            <a:noFill/>
            <a:ln>
              <a:noFill/>
            </a:ln>
          </p:spPr>
          <p:txBody>
            <a:bodyPr lIns="25400" tIns="25400" rIns="25400" bIns="254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2000" b="0">
                  <a:solidFill>
                    <a:schemeClr val="lt1"/>
                  </a:solidFill>
                  <a:latin typeface="Calibri"/>
                  <a:ea typeface="Calibri"/>
                  <a:cs typeface="Calibri"/>
                  <a:sym typeface="Calibri"/>
                </a:rPr>
                <a:t>Groups of three chairs, no tables!</a:t>
              </a:r>
            </a:p>
          </p:txBody>
        </p:sp>
        <p:sp>
          <p:nvSpPr>
            <p:cNvPr id="1072" name="Shape 1072"/>
            <p:cNvSpPr/>
            <p:nvPr/>
          </p:nvSpPr>
          <p:spPr>
            <a:xfrm>
              <a:off x="4452975" y="4630153"/>
              <a:ext cx="3499382" cy="1712236"/>
            </a:xfrm>
            <a:prstGeom prst="ellipse">
              <a:avLst/>
            </a:prstGeom>
            <a:gradFill>
              <a:gsLst>
                <a:gs pos="0">
                  <a:srgbClr val="5F82CA"/>
                </a:gs>
                <a:gs pos="50000">
                  <a:srgbClr val="3C70CA"/>
                </a:gs>
                <a:gs pos="100000">
                  <a:srgbClr val="2E60B9"/>
                </a:gs>
              </a:gsLst>
              <a:lin ang="5400000" scaled="0"/>
            </a:gradFill>
            <a:ln>
              <a:noFill/>
            </a:ln>
            <a:effectLst>
              <a:outerShdw blurRad="57150" dist="19050" dir="5400000" algn="ctr" rotWithShape="0">
                <a:srgbClr val="000000">
                  <a:alpha val="62745"/>
                </a:srgbClr>
              </a:outerShdw>
            </a:effectLst>
          </p:spPr>
          <p:txBody>
            <a:bodyPr lIns="91425" tIns="91425" rIns="91425" bIns="91425" anchor="ctr" anchorCtr="0">
              <a:noAutofit/>
            </a:bodyPr>
            <a:lstStyle/>
            <a:p>
              <a:pPr lvl="0">
                <a:spcBef>
                  <a:spcPts val="0"/>
                </a:spcBef>
                <a:buNone/>
              </a:pPr>
              <a:endParaRPr/>
            </a:p>
          </p:txBody>
        </p:sp>
        <p:sp>
          <p:nvSpPr>
            <p:cNvPr id="1073" name="Shape 1073"/>
            <p:cNvSpPr txBox="1"/>
            <p:nvPr/>
          </p:nvSpPr>
          <p:spPr>
            <a:xfrm>
              <a:off x="4965448" y="4880903"/>
              <a:ext cx="2474437" cy="1210734"/>
            </a:xfrm>
            <a:prstGeom prst="rect">
              <a:avLst/>
            </a:prstGeom>
            <a:noFill/>
            <a:ln>
              <a:noFill/>
            </a:ln>
          </p:spPr>
          <p:txBody>
            <a:bodyPr lIns="25400" tIns="25400" rIns="25400" bIns="254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2000" b="0">
                  <a:solidFill>
                    <a:schemeClr val="lt1"/>
                  </a:solidFill>
                  <a:latin typeface="Calibri"/>
                  <a:ea typeface="Calibri"/>
                  <a:cs typeface="Calibri"/>
                  <a:sym typeface="Calibri"/>
                </a:rPr>
                <a:t>In each round 1 is client, 2 are consultants. All equal oppty. to receive/give consulting</a:t>
              </a:r>
            </a:p>
          </p:txBody>
        </p:sp>
        <p:sp>
          <p:nvSpPr>
            <p:cNvPr id="1074" name="Shape 1074"/>
            <p:cNvSpPr/>
            <p:nvPr/>
          </p:nvSpPr>
          <p:spPr>
            <a:xfrm>
              <a:off x="1224940" y="4582012"/>
              <a:ext cx="2397370" cy="1712236"/>
            </a:xfrm>
            <a:prstGeom prst="ellipse">
              <a:avLst/>
            </a:prstGeom>
            <a:gradFill>
              <a:gsLst>
                <a:gs pos="0">
                  <a:srgbClr val="5F82CA"/>
                </a:gs>
                <a:gs pos="50000">
                  <a:srgbClr val="3C70CA"/>
                </a:gs>
                <a:gs pos="100000">
                  <a:srgbClr val="2E60B9"/>
                </a:gs>
              </a:gsLst>
              <a:lin ang="5400000" scaled="0"/>
            </a:gradFill>
            <a:ln>
              <a:noFill/>
            </a:ln>
            <a:effectLst>
              <a:outerShdw blurRad="57150" dist="19050" dir="5400000" algn="ctr" rotWithShape="0">
                <a:srgbClr val="000000">
                  <a:alpha val="62745"/>
                </a:srgbClr>
              </a:outerShdw>
            </a:effectLst>
          </p:spPr>
          <p:txBody>
            <a:bodyPr lIns="91425" tIns="91425" rIns="91425" bIns="91425" anchor="ctr" anchorCtr="0">
              <a:noAutofit/>
            </a:bodyPr>
            <a:lstStyle/>
            <a:p>
              <a:pPr lvl="0">
                <a:spcBef>
                  <a:spcPts val="0"/>
                </a:spcBef>
                <a:buNone/>
              </a:pPr>
              <a:endParaRPr/>
            </a:p>
          </p:txBody>
        </p:sp>
        <p:sp>
          <p:nvSpPr>
            <p:cNvPr id="1075" name="Shape 1075"/>
            <p:cNvSpPr txBox="1"/>
            <p:nvPr/>
          </p:nvSpPr>
          <p:spPr>
            <a:xfrm>
              <a:off x="1576026" y="4832762"/>
              <a:ext cx="1695197" cy="1210734"/>
            </a:xfrm>
            <a:prstGeom prst="rect">
              <a:avLst/>
            </a:prstGeom>
            <a:noFill/>
            <a:ln>
              <a:noFill/>
            </a:ln>
          </p:spPr>
          <p:txBody>
            <a:bodyPr lIns="25400" tIns="25400" rIns="25400" bIns="254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2000">
                  <a:solidFill>
                    <a:schemeClr val="lt1"/>
                  </a:solidFill>
                  <a:latin typeface="Calibri"/>
                  <a:ea typeface="Calibri"/>
                  <a:cs typeface="Calibri"/>
                  <a:sym typeface="Calibri"/>
                </a:rPr>
                <a:t>Groups of 3</a:t>
              </a:r>
            </a:p>
            <a:p>
              <a:pPr marL="0" marR="0" lvl="0" indent="0" algn="ctr" rtl="0">
                <a:lnSpc>
                  <a:spcPct val="100000"/>
                </a:lnSpc>
                <a:spcBef>
                  <a:spcPts val="0"/>
                </a:spcBef>
                <a:spcAft>
                  <a:spcPts val="0"/>
                </a:spcAft>
                <a:buClr>
                  <a:schemeClr val="lt1"/>
                </a:buClr>
                <a:buSzPct val="25000"/>
                <a:buFont typeface="Calibri"/>
                <a:buNone/>
              </a:pPr>
              <a:r>
                <a:rPr lang="en-US" sz="2000">
                  <a:solidFill>
                    <a:schemeClr val="lt1"/>
                  </a:solidFill>
                  <a:latin typeface="Calibri"/>
                  <a:ea typeface="Calibri"/>
                  <a:cs typeface="Calibri"/>
                  <a:sym typeface="Calibri"/>
                </a:rPr>
                <a:t>Diversity is great!</a:t>
              </a:r>
            </a:p>
          </p:txBody>
        </p:sp>
        <p:sp>
          <p:nvSpPr>
            <p:cNvPr id="1076" name="Shape 1076"/>
            <p:cNvSpPr/>
            <p:nvPr/>
          </p:nvSpPr>
          <p:spPr>
            <a:xfrm>
              <a:off x="150341" y="1726892"/>
              <a:ext cx="2337460" cy="1712236"/>
            </a:xfrm>
            <a:prstGeom prst="ellipse">
              <a:avLst/>
            </a:prstGeom>
            <a:gradFill>
              <a:gsLst>
                <a:gs pos="0">
                  <a:srgbClr val="5F82CA"/>
                </a:gs>
                <a:gs pos="50000">
                  <a:srgbClr val="3C70CA"/>
                </a:gs>
                <a:gs pos="100000">
                  <a:srgbClr val="2E60B9"/>
                </a:gs>
              </a:gsLst>
              <a:lin ang="5400000" scaled="0"/>
            </a:gradFill>
            <a:ln>
              <a:noFill/>
            </a:ln>
            <a:effectLst>
              <a:outerShdw blurRad="57150" dist="19050" dir="5400000" algn="ctr" rotWithShape="0">
                <a:srgbClr val="000000">
                  <a:alpha val="62745"/>
                </a:srgbClr>
              </a:outerShdw>
            </a:effectLst>
          </p:spPr>
          <p:txBody>
            <a:bodyPr lIns="91425" tIns="91425" rIns="91425" bIns="91425" anchor="ctr" anchorCtr="0">
              <a:noAutofit/>
            </a:bodyPr>
            <a:lstStyle/>
            <a:p>
              <a:pPr lvl="0">
                <a:spcBef>
                  <a:spcPts val="0"/>
                </a:spcBef>
                <a:buNone/>
              </a:pPr>
              <a:endParaRPr/>
            </a:p>
          </p:txBody>
        </p:sp>
        <p:sp>
          <p:nvSpPr>
            <p:cNvPr id="1077" name="Shape 1077"/>
            <p:cNvSpPr txBox="1"/>
            <p:nvPr/>
          </p:nvSpPr>
          <p:spPr>
            <a:xfrm>
              <a:off x="492654" y="1977643"/>
              <a:ext cx="1652834" cy="1210734"/>
            </a:xfrm>
            <a:prstGeom prst="rect">
              <a:avLst/>
            </a:prstGeom>
            <a:noFill/>
            <a:ln>
              <a:noFill/>
            </a:ln>
          </p:spPr>
          <p:txBody>
            <a:bodyPr lIns="25400" tIns="25400" rIns="25400" bIns="254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2000">
                  <a:solidFill>
                    <a:schemeClr val="lt1"/>
                  </a:solidFill>
                  <a:latin typeface="Calibri"/>
                  <a:ea typeface="Calibri"/>
                  <a:cs typeface="Calibri"/>
                  <a:sym typeface="Calibri"/>
                </a:rPr>
                <a:t>Share challenge, clarifying questions, turn back and listen. </a:t>
              </a:r>
            </a:p>
          </p:txBody>
        </p:sp>
      </p:grpSp>
      <p:sp>
        <p:nvSpPr>
          <p:cNvPr id="1078" name="Shape 1078"/>
          <p:cNvSpPr txBox="1">
            <a:spLocks noGrp="1"/>
          </p:cNvSpPr>
          <p:nvPr>
            <p:ph type="title"/>
          </p:nvPr>
        </p:nvSpPr>
        <p:spPr>
          <a:xfrm>
            <a:off x="1620479" y="303939"/>
            <a:ext cx="3755757" cy="1123036"/>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000" b="0" i="0" u="none" strike="noStrike" cap="none" dirty="0">
                <a:solidFill>
                  <a:schemeClr val="dk1"/>
                </a:solidFill>
                <a:latin typeface="Calibri"/>
                <a:ea typeface="Calibri"/>
                <a:cs typeface="Calibri"/>
                <a:sym typeface="Calibri"/>
              </a:rPr>
              <a:t>Troika Consulting</a:t>
            </a:r>
            <a:br>
              <a:rPr lang="en-US" sz="4000" b="0" i="0" u="none" strike="noStrike" cap="none" dirty="0">
                <a:solidFill>
                  <a:schemeClr val="dk1"/>
                </a:solidFill>
                <a:latin typeface="Calibri"/>
                <a:ea typeface="Calibri"/>
                <a:cs typeface="Calibri"/>
                <a:sym typeface="Calibri"/>
              </a:rPr>
            </a:br>
            <a:r>
              <a:rPr lang="en-US" sz="2000" b="0" i="0" u="none" strike="noStrike" cap="none" dirty="0">
                <a:solidFill>
                  <a:schemeClr val="dk1"/>
                </a:solidFill>
                <a:latin typeface="Calibri"/>
                <a:ea typeface="Calibri"/>
                <a:cs typeface="Calibri"/>
                <a:sym typeface="Calibri"/>
              </a:rPr>
              <a:t>(building off of 15% Solutions)</a:t>
            </a:r>
            <a:endParaRPr lang="en-US" sz="4000" b="0" i="0" u="none" strike="noStrike" cap="none" dirty="0">
              <a:solidFill>
                <a:schemeClr val="dk1"/>
              </a:solidFill>
              <a:latin typeface="Calibri"/>
              <a:ea typeface="Calibri"/>
              <a:cs typeface="Calibri"/>
              <a:sym typeface="Calibri"/>
            </a:endParaRPr>
          </a:p>
        </p:txBody>
      </p:sp>
      <p:sp>
        <p:nvSpPr>
          <p:cNvPr id="1079" name="Shape 1079"/>
          <p:cNvSpPr txBox="1"/>
          <p:nvPr/>
        </p:nvSpPr>
        <p:spPr>
          <a:xfrm>
            <a:off x="7827446" y="148609"/>
            <a:ext cx="168910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1">
                <a:solidFill>
                  <a:schemeClr val="dk1"/>
                </a:solidFill>
                <a:latin typeface="Calibri"/>
                <a:ea typeface="Calibri"/>
                <a:cs typeface="Calibri"/>
                <a:sym typeface="Calibri"/>
              </a:rPr>
              <a:t>Invitation</a:t>
            </a:r>
          </a:p>
        </p:txBody>
      </p:sp>
      <p:sp>
        <p:nvSpPr>
          <p:cNvPr id="1080" name="Shape 1080"/>
          <p:cNvSpPr txBox="1"/>
          <p:nvPr/>
        </p:nvSpPr>
        <p:spPr>
          <a:xfrm>
            <a:off x="10050953" y="1112323"/>
            <a:ext cx="1943127"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1">
                <a:solidFill>
                  <a:schemeClr val="dk1"/>
                </a:solidFill>
                <a:latin typeface="Calibri"/>
                <a:ea typeface="Calibri"/>
                <a:cs typeface="Calibri"/>
                <a:sym typeface="Calibri"/>
              </a:rPr>
              <a:t>Space, Materials</a:t>
            </a:r>
          </a:p>
        </p:txBody>
      </p:sp>
      <p:sp>
        <p:nvSpPr>
          <p:cNvPr id="1081" name="Shape 1081"/>
          <p:cNvSpPr txBox="1"/>
          <p:nvPr/>
        </p:nvSpPr>
        <p:spPr>
          <a:xfrm>
            <a:off x="10078510" y="4353348"/>
            <a:ext cx="1689100"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1">
                <a:solidFill>
                  <a:schemeClr val="dk1"/>
                </a:solidFill>
                <a:latin typeface="Calibri"/>
                <a:ea typeface="Calibri"/>
                <a:cs typeface="Calibri"/>
                <a:sym typeface="Calibri"/>
              </a:rPr>
              <a:t>Participation Distributed</a:t>
            </a:r>
          </a:p>
        </p:txBody>
      </p:sp>
      <p:sp>
        <p:nvSpPr>
          <p:cNvPr id="1082" name="Shape 1082"/>
          <p:cNvSpPr txBox="1"/>
          <p:nvPr/>
        </p:nvSpPr>
        <p:spPr>
          <a:xfrm>
            <a:off x="2877610" y="4778114"/>
            <a:ext cx="1464758"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1">
                <a:solidFill>
                  <a:schemeClr val="dk1"/>
                </a:solidFill>
                <a:latin typeface="Calibri"/>
                <a:ea typeface="Calibri"/>
                <a:cs typeface="Calibri"/>
                <a:sym typeface="Calibri"/>
              </a:rPr>
              <a:t>Groups </a:t>
            </a:r>
            <a:br>
              <a:rPr lang="en-US" sz="1800" b="1" i="1">
                <a:solidFill>
                  <a:schemeClr val="dk1"/>
                </a:solidFill>
                <a:latin typeface="Calibri"/>
                <a:ea typeface="Calibri"/>
                <a:cs typeface="Calibri"/>
                <a:sym typeface="Calibri"/>
              </a:rPr>
            </a:br>
            <a:r>
              <a:rPr lang="en-US" sz="1800" b="1" i="1">
                <a:solidFill>
                  <a:schemeClr val="dk1"/>
                </a:solidFill>
                <a:latin typeface="Calibri"/>
                <a:ea typeface="Calibri"/>
                <a:cs typeface="Calibri"/>
                <a:sym typeface="Calibri"/>
              </a:rPr>
              <a:t>Configured</a:t>
            </a:r>
          </a:p>
        </p:txBody>
      </p:sp>
      <p:sp>
        <p:nvSpPr>
          <p:cNvPr id="1083" name="Shape 1083"/>
          <p:cNvSpPr txBox="1"/>
          <p:nvPr/>
        </p:nvSpPr>
        <p:spPr>
          <a:xfrm>
            <a:off x="2078575" y="1777415"/>
            <a:ext cx="1598069"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1">
                <a:solidFill>
                  <a:schemeClr val="dk1"/>
                </a:solidFill>
                <a:latin typeface="Calibri"/>
                <a:ea typeface="Calibri"/>
                <a:cs typeface="Calibri"/>
                <a:sym typeface="Calibri"/>
              </a:rPr>
              <a:t>Step </a:t>
            </a:r>
            <a:br>
              <a:rPr lang="en-US" sz="1800" b="1" i="1">
                <a:solidFill>
                  <a:schemeClr val="dk1"/>
                </a:solidFill>
                <a:latin typeface="Calibri"/>
                <a:ea typeface="Calibri"/>
                <a:cs typeface="Calibri"/>
                <a:sym typeface="Calibri"/>
              </a:rPr>
            </a:br>
            <a:r>
              <a:rPr lang="en-US" sz="1800" b="1" i="1">
                <a:solidFill>
                  <a:schemeClr val="dk1"/>
                </a:solidFill>
                <a:latin typeface="Calibri"/>
                <a:ea typeface="Calibri"/>
                <a:cs typeface="Calibri"/>
                <a:sym typeface="Calibri"/>
              </a:rPr>
              <a:t>Sequence</a:t>
            </a:r>
          </a:p>
        </p:txBody>
      </p:sp>
      <p:pic>
        <p:nvPicPr>
          <p:cNvPr id="1084" name="Shape 1084"/>
          <p:cNvPicPr preferRelativeResize="0"/>
          <p:nvPr/>
        </p:nvPicPr>
        <p:blipFill rotWithShape="1">
          <a:blip r:embed="rId4">
            <a:alphaModFix/>
          </a:blip>
          <a:srcRect/>
          <a:stretch/>
        </p:blipFill>
        <p:spPr>
          <a:xfrm>
            <a:off x="342900" y="503633"/>
            <a:ext cx="1092199" cy="901304"/>
          </a:xfrm>
          <a:prstGeom prst="rect">
            <a:avLst/>
          </a:prstGeom>
          <a:noFill/>
          <a:ln>
            <a:noFill/>
          </a:ln>
        </p:spPr>
      </p:pic>
    </p:spTree>
    <p:extLst>
      <p:ext uri="{BB962C8B-B14F-4D97-AF65-F5344CB8AC3E}">
        <p14:creationId xmlns:p14="http://schemas.microsoft.com/office/powerpoint/2010/main" val="1349687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D7F45C1-E96B-4C85-9790-3AB5DCFCFC33}"/>
              </a:ext>
            </a:extLst>
          </p:cNvPr>
          <p:cNvPicPr>
            <a:picLocks noGrp="1" noChangeAspect="1"/>
          </p:cNvPicPr>
          <p:nvPr>
            <p:ph idx="1"/>
          </p:nvPr>
        </p:nvPicPr>
        <p:blipFill rotWithShape="1">
          <a:blip r:embed="rId2" cstate="screen">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5FE860FF-6214-458C-B8B6-840D3D4BD8A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6079A69E-2DBC-4FA4-8495-9B37C56A910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F80B1E9-A8C1-4802-BFFD-7FC81CD2112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C38570C-795D-48D6-A371-C76448339C24}"/>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bg1"/>
                </a:solidFill>
              </a:rPr>
              <a:t>Improv Prototyping</a:t>
            </a:r>
          </a:p>
        </p:txBody>
      </p:sp>
    </p:spTree>
    <p:extLst>
      <p:ext uri="{BB962C8B-B14F-4D97-AF65-F5344CB8AC3E}">
        <p14:creationId xmlns:p14="http://schemas.microsoft.com/office/powerpoint/2010/main" val="1160628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Rectangle 5"/>
          <p:cNvSpPr>
            <a:spLocks noGrp="1" noChangeArrowheads="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imes New Roman" charset="0"/>
                <a:ea typeface="ＭＳ Ｐゴシック" charset="0"/>
                <a:cs typeface="ＭＳ Ｐゴシック" charset="0"/>
              </a:defRPr>
            </a:lvl1pPr>
            <a:lvl2pPr marL="990575" indent="-380990" eaLnBrk="0" hangingPunct="0">
              <a:defRPr sz="3200">
                <a:solidFill>
                  <a:schemeClr val="tx1"/>
                </a:solidFill>
                <a:latin typeface="Times New Roman" charset="0"/>
                <a:ea typeface="ＭＳ Ｐゴシック" charset="0"/>
              </a:defRPr>
            </a:lvl2pPr>
            <a:lvl3pPr marL="1523962" indent="-304792" eaLnBrk="0" hangingPunct="0">
              <a:defRPr sz="3200">
                <a:solidFill>
                  <a:schemeClr val="tx1"/>
                </a:solidFill>
                <a:latin typeface="Times New Roman" charset="0"/>
                <a:ea typeface="ＭＳ Ｐゴシック" charset="0"/>
              </a:defRPr>
            </a:lvl3pPr>
            <a:lvl4pPr marL="2133547" indent="-304792" eaLnBrk="0" hangingPunct="0">
              <a:defRPr sz="3200">
                <a:solidFill>
                  <a:schemeClr val="tx1"/>
                </a:solidFill>
                <a:latin typeface="Times New Roman" charset="0"/>
                <a:ea typeface="ＭＳ Ｐゴシック" charset="0"/>
              </a:defRPr>
            </a:lvl4pPr>
            <a:lvl5pPr marL="2743131" indent="-304792" eaLnBrk="0" hangingPunct="0">
              <a:defRPr sz="3200">
                <a:solidFill>
                  <a:schemeClr val="tx1"/>
                </a:solidFill>
                <a:latin typeface="Times New Roman" charset="0"/>
                <a:ea typeface="ＭＳ Ｐゴシック" charset="0"/>
              </a:defRPr>
            </a:lvl5pPr>
            <a:lvl6pPr marL="3352716" indent="-304792" eaLnBrk="0" fontAlgn="base" hangingPunct="0">
              <a:spcBef>
                <a:spcPct val="0"/>
              </a:spcBef>
              <a:spcAft>
                <a:spcPct val="0"/>
              </a:spcAft>
              <a:defRPr sz="3200">
                <a:solidFill>
                  <a:schemeClr val="tx1"/>
                </a:solidFill>
                <a:latin typeface="Times New Roman" charset="0"/>
                <a:ea typeface="ＭＳ Ｐゴシック" charset="0"/>
              </a:defRPr>
            </a:lvl6pPr>
            <a:lvl7pPr marL="3962301" indent="-304792" eaLnBrk="0" fontAlgn="base" hangingPunct="0">
              <a:spcBef>
                <a:spcPct val="0"/>
              </a:spcBef>
              <a:spcAft>
                <a:spcPct val="0"/>
              </a:spcAft>
              <a:defRPr sz="3200">
                <a:solidFill>
                  <a:schemeClr val="tx1"/>
                </a:solidFill>
                <a:latin typeface="Times New Roman" charset="0"/>
                <a:ea typeface="ＭＳ Ｐゴシック" charset="0"/>
              </a:defRPr>
            </a:lvl7pPr>
            <a:lvl8pPr marL="4571886" indent="-304792" eaLnBrk="0" fontAlgn="base" hangingPunct="0">
              <a:spcBef>
                <a:spcPct val="0"/>
              </a:spcBef>
              <a:spcAft>
                <a:spcPct val="0"/>
              </a:spcAft>
              <a:defRPr sz="3200">
                <a:solidFill>
                  <a:schemeClr val="tx1"/>
                </a:solidFill>
                <a:latin typeface="Times New Roman" charset="0"/>
                <a:ea typeface="ＭＳ Ｐゴシック" charset="0"/>
              </a:defRPr>
            </a:lvl8pPr>
            <a:lvl9pPr marL="5181470" indent="-304792" eaLnBrk="0" fontAlgn="base" hangingPunct="0">
              <a:spcBef>
                <a:spcPct val="0"/>
              </a:spcBef>
              <a:spcAft>
                <a:spcPct val="0"/>
              </a:spcAft>
              <a:defRPr sz="3200">
                <a:solidFill>
                  <a:schemeClr val="tx1"/>
                </a:solidFill>
                <a:latin typeface="Times New Roman" charset="0"/>
                <a:ea typeface="ＭＳ Ｐゴシック" charset="0"/>
              </a:defRPr>
            </a:lvl9pPr>
          </a:lstStyle>
          <a:p>
            <a:pPr eaLnBrk="1" hangingPunct="1"/>
            <a:r>
              <a:rPr lang="en-US" sz="1600">
                <a:latin typeface="Calibri" charset="0"/>
              </a:rPr>
              <a:t>Henri Lipmanowicz &amp; Keith McCandless</a:t>
            </a:r>
          </a:p>
        </p:txBody>
      </p:sp>
      <p:sp>
        <p:nvSpPr>
          <p:cNvPr id="317442" name="Rectangle 2"/>
          <p:cNvSpPr>
            <a:spLocks noGrp="1" noChangeArrowheads="1"/>
          </p:cNvSpPr>
          <p:nvPr>
            <p:ph type="title" idx="4294967295"/>
          </p:nvPr>
        </p:nvSpPr>
        <p:spPr>
          <a:xfrm>
            <a:off x="2113936" y="304800"/>
            <a:ext cx="9163664" cy="1143000"/>
          </a:xfrm>
        </p:spPr>
        <p:txBody>
          <a:bodyPr>
            <a:normAutofit/>
          </a:bodyPr>
          <a:lstStyle/>
          <a:p>
            <a:pPr algn="l" eaLnBrk="1" hangingPunct="1"/>
            <a:r>
              <a:rPr lang="en-US" b="1" dirty="0">
                <a:latin typeface="Calibri" charset="0"/>
                <a:cs typeface="MS PGothic" charset="0"/>
              </a:rPr>
              <a:t>Improv Prototyping: Setting the Stage</a:t>
            </a:r>
          </a:p>
        </p:txBody>
      </p:sp>
      <p:sp>
        <p:nvSpPr>
          <p:cNvPr id="317443" name="Rectangle 3"/>
          <p:cNvSpPr>
            <a:spLocks noGrp="1" noChangeArrowheads="1"/>
          </p:cNvSpPr>
          <p:nvPr>
            <p:ph type="body" idx="4294967295"/>
          </p:nvPr>
        </p:nvSpPr>
        <p:spPr>
          <a:xfrm>
            <a:off x="914400" y="1676399"/>
            <a:ext cx="10549467" cy="4428645"/>
          </a:xfrm>
        </p:spPr>
        <p:txBody>
          <a:bodyPr>
            <a:normAutofit fontScale="77500" lnSpcReduction="20000"/>
          </a:bodyPr>
          <a:lstStyle/>
          <a:p>
            <a:pPr marL="0" indent="0">
              <a:buNone/>
            </a:pPr>
            <a:r>
              <a:rPr lang="en-US" sz="4000" dirty="0"/>
              <a:t>You have identified your </a:t>
            </a:r>
            <a:r>
              <a:rPr lang="en-US" sz="4000" dirty="0">
                <a:solidFill>
                  <a:srgbClr val="FF0000"/>
                </a:solidFill>
              </a:rPr>
              <a:t>(whatever topic)</a:t>
            </a:r>
            <a:r>
              <a:rPr lang="en-US" sz="4000" dirty="0"/>
              <a:t> monster. You feel brave today and decide to bring it up with ….  </a:t>
            </a:r>
            <a:r>
              <a:rPr lang="en-US" sz="4000" i="1" dirty="0">
                <a:solidFill>
                  <a:schemeClr val="accent2"/>
                </a:solidFill>
                <a:latin typeface="Calibri" charset="0"/>
                <a:cs typeface="MS PGothic" charset="0"/>
              </a:rPr>
              <a:t>You are feeling brave today. </a:t>
            </a:r>
            <a:r>
              <a:rPr lang="en-US" sz="4000" dirty="0">
                <a:solidFill>
                  <a:schemeClr val="accent2"/>
                </a:solidFill>
                <a:latin typeface="Calibri" charset="0"/>
                <a:cs typeface="MS PGothic" charset="0"/>
              </a:rPr>
              <a:t>;-)  </a:t>
            </a:r>
            <a:br>
              <a:rPr lang="en-US" sz="4000" dirty="0">
                <a:solidFill>
                  <a:schemeClr val="accent2"/>
                </a:solidFill>
                <a:latin typeface="Calibri" charset="0"/>
                <a:cs typeface="MS PGothic" charset="0"/>
              </a:rPr>
            </a:br>
            <a:endParaRPr lang="en-US" sz="4000" dirty="0">
              <a:solidFill>
                <a:schemeClr val="accent2"/>
              </a:solidFill>
              <a:latin typeface="Calibri" charset="0"/>
              <a:cs typeface="MS PGothic" charset="0"/>
            </a:endParaRPr>
          </a:p>
          <a:p>
            <a:pPr eaLnBrk="1" hangingPunct="1">
              <a:lnSpc>
                <a:spcPct val="90000"/>
              </a:lnSpc>
            </a:pPr>
            <a:r>
              <a:rPr lang="en-US" sz="3733" dirty="0">
                <a:latin typeface="Calibri" charset="0"/>
                <a:cs typeface="MS PGothic" charset="0"/>
              </a:rPr>
              <a:t>The fear you are facing is a chronic problem</a:t>
            </a:r>
            <a:br>
              <a:rPr lang="en-US" sz="3733" dirty="0">
                <a:latin typeface="Calibri" charset="0"/>
                <a:cs typeface="MS PGothic" charset="0"/>
              </a:rPr>
            </a:br>
            <a:endParaRPr lang="en-US" sz="3733" dirty="0">
              <a:latin typeface="Calibri" charset="0"/>
              <a:cs typeface="MS PGothic" charset="0"/>
            </a:endParaRPr>
          </a:p>
          <a:p>
            <a:pPr eaLnBrk="1" hangingPunct="1">
              <a:lnSpc>
                <a:spcPct val="90000"/>
              </a:lnSpc>
            </a:pPr>
            <a:r>
              <a:rPr lang="en-US" sz="3733" dirty="0">
                <a:latin typeface="Calibri" charset="0"/>
                <a:cs typeface="MS PGothic" charset="0"/>
              </a:rPr>
              <a:t>You have tried everything</a:t>
            </a:r>
            <a:br>
              <a:rPr lang="en-US" sz="3733" dirty="0">
                <a:latin typeface="Calibri" charset="0"/>
                <a:cs typeface="MS PGothic" charset="0"/>
              </a:rPr>
            </a:br>
            <a:endParaRPr lang="en-US" sz="3733" dirty="0">
              <a:latin typeface="Calibri" charset="0"/>
              <a:cs typeface="MS PGothic" charset="0"/>
            </a:endParaRPr>
          </a:p>
          <a:p>
            <a:pPr eaLnBrk="1" hangingPunct="1">
              <a:lnSpc>
                <a:spcPct val="90000"/>
              </a:lnSpc>
            </a:pPr>
            <a:r>
              <a:rPr lang="en-US" sz="3733" dirty="0">
                <a:latin typeface="Calibri" charset="0"/>
                <a:cs typeface="MS PGothic" charset="0"/>
              </a:rPr>
              <a:t>You have decided,  </a:t>
            </a:r>
            <a:r>
              <a:rPr lang="ja-JP" altLang="en-US" sz="3733" dirty="0">
                <a:latin typeface="Calibri" charset="0"/>
                <a:cs typeface="MS PGothic" charset="0"/>
              </a:rPr>
              <a:t>“</a:t>
            </a:r>
            <a:r>
              <a:rPr lang="en-US" altLang="ja-JP" sz="3733" dirty="0">
                <a:latin typeface="Calibri" charset="0"/>
                <a:cs typeface="MS PGothic" charset="0"/>
              </a:rPr>
              <a:t>I will NOT give up!  Instead, I will try something new.</a:t>
            </a:r>
            <a:r>
              <a:rPr lang="ja-JP" altLang="en-US" sz="3733" dirty="0">
                <a:latin typeface="Calibri" charset="0"/>
                <a:cs typeface="MS PGothic" charset="0"/>
              </a:rPr>
              <a:t>”</a:t>
            </a:r>
            <a:br>
              <a:rPr lang="en-CA" altLang="ja-JP" sz="3733" dirty="0">
                <a:latin typeface="Calibri" charset="0"/>
                <a:cs typeface="MS PGothic" charset="0"/>
              </a:rPr>
            </a:br>
            <a:endParaRPr lang="en-US" altLang="ja-JP" sz="3733" dirty="0">
              <a:latin typeface="Calibri" charset="0"/>
              <a:cs typeface="MS PGothic" charset="0"/>
            </a:endParaRPr>
          </a:p>
          <a:p>
            <a:pPr eaLnBrk="1" hangingPunct="1">
              <a:lnSpc>
                <a:spcPct val="90000"/>
              </a:lnSpc>
            </a:pPr>
            <a:r>
              <a:rPr lang="en-US" sz="3733" dirty="0">
                <a:latin typeface="Calibri" charset="0"/>
                <a:cs typeface="MS PGothic" charset="0"/>
              </a:rPr>
              <a:t>Players:  … </a:t>
            </a:r>
            <a:r>
              <a:rPr lang="en-US" sz="3733" dirty="0">
                <a:solidFill>
                  <a:srgbClr val="0000FF"/>
                </a:solidFill>
                <a:latin typeface="Calibri" charset="0"/>
                <a:cs typeface="MS PGothic" charset="0"/>
              </a:rPr>
              <a:t>volunteers embraced!</a:t>
            </a:r>
          </a:p>
        </p:txBody>
      </p:sp>
      <p:pic>
        <p:nvPicPr>
          <p:cNvPr id="317444" name="Picture 2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89935" y="444500"/>
            <a:ext cx="1337188" cy="86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8387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idx="4294967295"/>
          </p:nvPr>
        </p:nvSpPr>
        <p:spPr>
          <a:xfrm>
            <a:off x="2035277" y="274639"/>
            <a:ext cx="9232491" cy="1143000"/>
          </a:xfrm>
        </p:spPr>
        <p:txBody>
          <a:bodyPr/>
          <a:lstStyle/>
          <a:p>
            <a:pPr algn="l" eaLnBrk="1" hangingPunct="1"/>
            <a:r>
              <a:rPr lang="en-US" b="1" dirty="0">
                <a:latin typeface="Calibri" charset="0"/>
                <a:cs typeface="MS PGothic" charset="0"/>
              </a:rPr>
              <a:t>Rules for the Players/Directors</a:t>
            </a:r>
            <a:endParaRPr lang="en-US" dirty="0">
              <a:latin typeface="Calibri" charset="0"/>
              <a:cs typeface="MS PGothic" charset="0"/>
            </a:endParaRPr>
          </a:p>
        </p:txBody>
      </p:sp>
      <p:sp>
        <p:nvSpPr>
          <p:cNvPr id="321539" name="Rectangle 3"/>
          <p:cNvSpPr>
            <a:spLocks noGrp="1" noChangeArrowheads="1"/>
          </p:cNvSpPr>
          <p:nvPr>
            <p:ph type="body" idx="4294967295"/>
          </p:nvPr>
        </p:nvSpPr>
        <p:spPr>
          <a:xfrm>
            <a:off x="639651" y="1746778"/>
            <a:ext cx="5456349" cy="4280431"/>
          </a:xfrm>
        </p:spPr>
        <p:txBody>
          <a:bodyPr>
            <a:normAutofit fontScale="70000" lnSpcReduction="20000"/>
          </a:bodyPr>
          <a:lstStyle/>
          <a:p>
            <a:pPr marL="0" indent="0">
              <a:lnSpc>
                <a:spcPct val="110000"/>
              </a:lnSpc>
              <a:buNone/>
            </a:pPr>
            <a:r>
              <a:rPr lang="en-US" sz="4600" b="1" dirty="0">
                <a:latin typeface="Calibri" charset="0"/>
              </a:rPr>
              <a:t>Players</a:t>
            </a:r>
          </a:p>
          <a:p>
            <a:pPr eaLnBrk="1" hangingPunct="1">
              <a:lnSpc>
                <a:spcPct val="90000"/>
              </a:lnSpc>
            </a:pPr>
            <a:r>
              <a:rPr lang="en-US" sz="3733" dirty="0">
                <a:latin typeface="Calibri" charset="0"/>
                <a:cs typeface="MS PGothic" charset="0"/>
              </a:rPr>
              <a:t>Trust &amp; accept all offers (</a:t>
            </a:r>
            <a:r>
              <a:rPr lang="ja-JP" altLang="en-US" sz="3733" dirty="0">
                <a:latin typeface="Calibri" charset="0"/>
                <a:cs typeface="MS PGothic" charset="0"/>
              </a:rPr>
              <a:t>“</a:t>
            </a:r>
            <a:r>
              <a:rPr lang="en-US" altLang="ja-JP" sz="3733" dirty="0">
                <a:latin typeface="Calibri" charset="0"/>
                <a:cs typeface="MS PGothic" charset="0"/>
              </a:rPr>
              <a:t>Yes, and…</a:t>
            </a:r>
            <a:r>
              <a:rPr lang="ja-JP" altLang="en-US" sz="3733" dirty="0">
                <a:latin typeface="Calibri" charset="0"/>
                <a:cs typeface="MS PGothic" charset="0"/>
              </a:rPr>
              <a:t>”</a:t>
            </a:r>
            <a:r>
              <a:rPr lang="en-US" altLang="ja-JP" sz="3733" dirty="0">
                <a:latin typeface="Calibri" charset="0"/>
                <a:cs typeface="MS PGothic" charset="0"/>
              </a:rPr>
              <a:t>)</a:t>
            </a:r>
          </a:p>
          <a:p>
            <a:pPr eaLnBrk="1" hangingPunct="1">
              <a:lnSpc>
                <a:spcPct val="90000"/>
              </a:lnSpc>
            </a:pPr>
            <a:r>
              <a:rPr lang="en-US" sz="3733" dirty="0">
                <a:latin typeface="Calibri" charset="0"/>
                <a:cs typeface="MS PGothic" charset="0"/>
              </a:rPr>
              <a:t>Make action-filled choices, giving and taking</a:t>
            </a:r>
          </a:p>
          <a:p>
            <a:pPr eaLnBrk="1" hangingPunct="1">
              <a:lnSpc>
                <a:spcPct val="90000"/>
              </a:lnSpc>
            </a:pPr>
            <a:r>
              <a:rPr lang="en-US" sz="3733" dirty="0">
                <a:latin typeface="Calibri" charset="0"/>
                <a:cs typeface="MS PGothic" charset="0"/>
              </a:rPr>
              <a:t>Engage in one conversation at a time</a:t>
            </a:r>
          </a:p>
          <a:p>
            <a:pPr eaLnBrk="1" hangingPunct="1">
              <a:lnSpc>
                <a:spcPct val="90000"/>
              </a:lnSpc>
            </a:pPr>
            <a:r>
              <a:rPr lang="en-US" sz="3733" dirty="0">
                <a:latin typeface="Calibri" charset="0"/>
                <a:cs typeface="MS PGothic" charset="0"/>
              </a:rPr>
              <a:t>Listen, watch, concentrate (Look, don</a:t>
            </a:r>
            <a:r>
              <a:rPr lang="ja-JP" altLang="en-US" sz="3733" dirty="0">
                <a:latin typeface="Calibri" charset="0"/>
                <a:cs typeface="MS PGothic" charset="0"/>
              </a:rPr>
              <a:t>’</a:t>
            </a:r>
            <a:r>
              <a:rPr lang="en-US" altLang="ja-JP" sz="3733" dirty="0">
                <a:latin typeface="Calibri" charset="0"/>
                <a:cs typeface="MS PGothic" charset="0"/>
              </a:rPr>
              <a:t>t think!)</a:t>
            </a:r>
          </a:p>
          <a:p>
            <a:pPr eaLnBrk="1" hangingPunct="1">
              <a:lnSpc>
                <a:spcPct val="90000"/>
              </a:lnSpc>
            </a:pPr>
            <a:r>
              <a:rPr lang="en-US" sz="3733" dirty="0">
                <a:latin typeface="Calibri" charset="0"/>
                <a:cs typeface="MS PGothic" charset="0"/>
              </a:rPr>
              <a:t>Work to the top of your intelligence</a:t>
            </a:r>
          </a:p>
          <a:p>
            <a:pPr eaLnBrk="1" hangingPunct="1">
              <a:lnSpc>
                <a:spcPct val="90000"/>
              </a:lnSpc>
            </a:pPr>
            <a:r>
              <a:rPr lang="en-US" sz="3733" b="1" dirty="0">
                <a:latin typeface="Calibri" charset="0"/>
                <a:cs typeface="MS PGothic" charset="0"/>
              </a:rPr>
              <a:t>Tap out option</a:t>
            </a:r>
          </a:p>
        </p:txBody>
      </p:sp>
      <p:pic>
        <p:nvPicPr>
          <p:cNvPr id="321540" name="Picture 2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27666" y="471489"/>
            <a:ext cx="1183148" cy="749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a:xfrm>
            <a:off x="6235521" y="1746779"/>
            <a:ext cx="5456349" cy="42804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latin typeface="Calibri" charset="0"/>
                <a:cs typeface="MS PGothic" charset="0"/>
              </a:rPr>
              <a:t>Creative Director</a:t>
            </a:r>
          </a:p>
          <a:p>
            <a:pPr>
              <a:lnSpc>
                <a:spcPct val="70000"/>
              </a:lnSpc>
            </a:pPr>
            <a:r>
              <a:rPr lang="en-US" sz="2900" dirty="0">
                <a:latin typeface="Calibri" charset="0"/>
              </a:rPr>
              <a:t>Start/stop the scene to reply or revise the action</a:t>
            </a:r>
          </a:p>
          <a:p>
            <a:pPr>
              <a:lnSpc>
                <a:spcPct val="70000"/>
              </a:lnSpc>
            </a:pPr>
            <a:r>
              <a:rPr lang="en-US" sz="2900" dirty="0">
                <a:latin typeface="Calibri" charset="0"/>
              </a:rPr>
              <a:t>Give feedback on verbal and non verbal responses</a:t>
            </a:r>
          </a:p>
          <a:p>
            <a:pPr>
              <a:lnSpc>
                <a:spcPct val="70000"/>
              </a:lnSpc>
            </a:pPr>
            <a:r>
              <a:rPr lang="en-US" sz="2900" dirty="0">
                <a:latin typeface="Calibri" charset="0"/>
              </a:rPr>
              <a:t>Consider the Four Helping Heuristics:</a:t>
            </a:r>
          </a:p>
          <a:p>
            <a:pPr lvl="1">
              <a:lnSpc>
                <a:spcPct val="70000"/>
              </a:lnSpc>
            </a:pPr>
            <a:r>
              <a:rPr lang="en-US" sz="2500" dirty="0">
                <a:latin typeface="Calibri" charset="0"/>
              </a:rPr>
              <a:t>Quiet presence</a:t>
            </a:r>
          </a:p>
          <a:p>
            <a:pPr lvl="1">
              <a:lnSpc>
                <a:spcPct val="70000"/>
              </a:lnSpc>
            </a:pPr>
            <a:r>
              <a:rPr lang="en-US" sz="2500" dirty="0">
                <a:latin typeface="Calibri" charset="0"/>
              </a:rPr>
              <a:t>Guided discovery</a:t>
            </a:r>
          </a:p>
          <a:p>
            <a:pPr lvl="1">
              <a:lnSpc>
                <a:spcPct val="70000"/>
              </a:lnSpc>
            </a:pPr>
            <a:r>
              <a:rPr lang="en-US" sz="2500" dirty="0">
                <a:latin typeface="Calibri" charset="0"/>
              </a:rPr>
              <a:t>Kind provocation</a:t>
            </a:r>
          </a:p>
          <a:p>
            <a:pPr lvl="1">
              <a:lnSpc>
                <a:spcPct val="70000"/>
              </a:lnSpc>
            </a:pPr>
            <a:r>
              <a:rPr lang="en-US" sz="2500" dirty="0">
                <a:latin typeface="Calibri" charset="0"/>
              </a:rPr>
              <a:t>Generative shaping</a:t>
            </a:r>
          </a:p>
        </p:txBody>
      </p:sp>
    </p:spTree>
    <p:extLst>
      <p:ext uri="{BB962C8B-B14F-4D97-AF65-F5344CB8AC3E}">
        <p14:creationId xmlns:p14="http://schemas.microsoft.com/office/powerpoint/2010/main" val="3997049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Shape 102"/>
          <p:cNvPicPr preferRelativeResize="0"/>
          <p:nvPr/>
        </p:nvPicPr>
        <p:blipFill rotWithShape="1">
          <a:blip r:embed="rId3">
            <a:alphaModFix amt="10000"/>
          </a:blip>
          <a:srcRect/>
          <a:stretch/>
        </p:blipFill>
        <p:spPr>
          <a:xfrm>
            <a:off x="3508350" y="468004"/>
            <a:ext cx="7806319" cy="5816821"/>
          </a:xfrm>
          <a:prstGeom prst="rect">
            <a:avLst/>
          </a:prstGeom>
          <a:noFill/>
          <a:ln>
            <a:noFill/>
          </a:ln>
        </p:spPr>
      </p:pic>
      <p:grpSp>
        <p:nvGrpSpPr>
          <p:cNvPr id="103" name="Shape 103"/>
          <p:cNvGrpSpPr/>
          <p:nvPr/>
        </p:nvGrpSpPr>
        <p:grpSpPr>
          <a:xfrm>
            <a:off x="3205750" y="264592"/>
            <a:ext cx="8443792" cy="6598361"/>
            <a:chOff x="150341" y="115981"/>
            <a:chExt cx="8443792" cy="6598361"/>
          </a:xfrm>
        </p:grpSpPr>
        <p:sp>
          <p:nvSpPr>
            <p:cNvPr id="104" name="Shape 104"/>
            <p:cNvSpPr/>
            <p:nvPr/>
          </p:nvSpPr>
          <p:spPr>
            <a:xfrm>
              <a:off x="658533" y="486679"/>
              <a:ext cx="5542517" cy="6227663"/>
            </a:xfrm>
            <a:prstGeom prst="blockArc">
              <a:avLst>
                <a:gd name="adj1" fmla="val 12200941"/>
                <a:gd name="adj2" fmla="val 16747630"/>
                <a:gd name="adj3" fmla="val 4642"/>
              </a:avLst>
            </a:prstGeom>
            <a:noFill/>
            <a:ln>
              <a:noFill/>
            </a:ln>
          </p:spPr>
          <p:txBody>
            <a:bodyPr lIns="91425" tIns="91425" rIns="91425" bIns="91425" anchor="ctr" anchorCtr="0">
              <a:noAutofit/>
            </a:bodyPr>
            <a:lstStyle/>
            <a:p>
              <a:pPr lvl="0">
                <a:spcBef>
                  <a:spcPts val="0"/>
                </a:spcBef>
                <a:buNone/>
              </a:pPr>
              <a:endParaRPr/>
            </a:p>
          </p:txBody>
        </p:sp>
        <p:sp>
          <p:nvSpPr>
            <p:cNvPr id="105" name="Shape 105"/>
            <p:cNvSpPr/>
            <p:nvPr/>
          </p:nvSpPr>
          <p:spPr>
            <a:xfrm>
              <a:off x="681875" y="115981"/>
              <a:ext cx="6343342" cy="6043205"/>
            </a:xfrm>
            <a:prstGeom prst="blockArc">
              <a:avLst>
                <a:gd name="adj1" fmla="val 7361218"/>
                <a:gd name="adj2" fmla="val 11700798"/>
                <a:gd name="adj3" fmla="val 4642"/>
              </a:avLst>
            </a:prstGeom>
            <a:noFill/>
            <a:ln>
              <a:noFill/>
            </a:ln>
          </p:spPr>
          <p:txBody>
            <a:bodyPr lIns="91425" tIns="91425" rIns="91425" bIns="91425" anchor="ctr" anchorCtr="0">
              <a:noAutofit/>
            </a:bodyPr>
            <a:lstStyle/>
            <a:p>
              <a:pPr lvl="0">
                <a:spcBef>
                  <a:spcPts val="0"/>
                </a:spcBef>
                <a:buNone/>
              </a:pPr>
              <a:endParaRPr/>
            </a:p>
          </p:txBody>
        </p:sp>
        <p:sp>
          <p:nvSpPr>
            <p:cNvPr id="106" name="Shape 106"/>
            <p:cNvSpPr/>
            <p:nvPr/>
          </p:nvSpPr>
          <p:spPr>
            <a:xfrm>
              <a:off x="1680174" y="1086204"/>
              <a:ext cx="5311214" cy="5198244"/>
            </a:xfrm>
            <a:prstGeom prst="blockArc">
              <a:avLst>
                <a:gd name="adj1" fmla="val 2638202"/>
                <a:gd name="adj2" fmla="val 8249378"/>
                <a:gd name="adj3" fmla="val 4642"/>
              </a:avLst>
            </a:prstGeom>
            <a:noFill/>
            <a:ln>
              <a:noFill/>
            </a:ln>
          </p:spPr>
          <p:txBody>
            <a:bodyPr lIns="91425" tIns="91425" rIns="91425" bIns="91425" anchor="ctr" anchorCtr="0">
              <a:noAutofit/>
            </a:bodyPr>
            <a:lstStyle/>
            <a:p>
              <a:pPr lvl="0">
                <a:spcBef>
                  <a:spcPts val="0"/>
                </a:spcBef>
                <a:buNone/>
              </a:pPr>
              <a:endParaRPr/>
            </a:p>
          </p:txBody>
        </p:sp>
        <p:sp>
          <p:nvSpPr>
            <p:cNvPr id="107" name="Shape 107"/>
            <p:cNvSpPr/>
            <p:nvPr/>
          </p:nvSpPr>
          <p:spPr>
            <a:xfrm>
              <a:off x="3097503" y="534006"/>
              <a:ext cx="5311214" cy="5311214"/>
            </a:xfrm>
            <a:prstGeom prst="blockArc">
              <a:avLst>
                <a:gd name="adj1" fmla="val 20335571"/>
                <a:gd name="adj2" fmla="val 3793761"/>
                <a:gd name="adj3" fmla="val 4642"/>
              </a:avLst>
            </a:prstGeom>
            <a:noFill/>
            <a:ln>
              <a:noFill/>
            </a:ln>
          </p:spPr>
          <p:txBody>
            <a:bodyPr lIns="91425" tIns="91425" rIns="91425" bIns="91425" anchor="ctr" anchorCtr="0">
              <a:noAutofit/>
            </a:bodyPr>
            <a:lstStyle/>
            <a:p>
              <a:pPr lvl="0">
                <a:spcBef>
                  <a:spcPts val="0"/>
                </a:spcBef>
                <a:buNone/>
              </a:pPr>
              <a:endParaRPr/>
            </a:p>
          </p:txBody>
        </p:sp>
        <p:sp>
          <p:nvSpPr>
            <p:cNvPr id="108" name="Shape 108"/>
            <p:cNvSpPr/>
            <p:nvPr/>
          </p:nvSpPr>
          <p:spPr>
            <a:xfrm>
              <a:off x="470200" y="365772"/>
              <a:ext cx="8053977" cy="5559831"/>
            </a:xfrm>
            <a:prstGeom prst="blockArc">
              <a:avLst>
                <a:gd name="adj1" fmla="val 14785229"/>
                <a:gd name="adj2" fmla="val 19961999"/>
                <a:gd name="adj3" fmla="val 4642"/>
              </a:avLst>
            </a:prstGeom>
            <a:noFill/>
            <a:ln>
              <a:noFill/>
            </a:ln>
          </p:spPr>
          <p:txBody>
            <a:bodyPr lIns="91425" tIns="91425" rIns="91425" bIns="91425" anchor="ctr" anchorCtr="0">
              <a:noAutofit/>
            </a:bodyPr>
            <a:lstStyle/>
            <a:p>
              <a:pPr lvl="0">
                <a:spcBef>
                  <a:spcPts val="0"/>
                </a:spcBef>
                <a:buNone/>
              </a:pPr>
              <a:endParaRPr/>
            </a:p>
          </p:txBody>
        </p:sp>
        <p:sp>
          <p:nvSpPr>
            <p:cNvPr id="109" name="Shape 109"/>
            <p:cNvSpPr/>
            <p:nvPr/>
          </p:nvSpPr>
          <p:spPr>
            <a:xfrm>
              <a:off x="2988497" y="2493201"/>
              <a:ext cx="2805866" cy="1695945"/>
            </a:xfrm>
            <a:prstGeom prst="ellipse">
              <a:avLst/>
            </a:prstGeom>
            <a:gradFill>
              <a:gsLst>
                <a:gs pos="0">
                  <a:srgbClr val="F08B54"/>
                </a:gs>
                <a:gs pos="50000">
                  <a:srgbClr val="F67A26"/>
                </a:gs>
                <a:gs pos="100000">
                  <a:srgbClr val="E36A18"/>
                </a:gs>
              </a:gsLst>
              <a:lin ang="5400000" scaled="0"/>
            </a:gradFill>
            <a:ln w="9525" cap="flat" cmpd="sng">
              <a:solidFill>
                <a:schemeClr val="accent2"/>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0" name="Shape 110"/>
            <p:cNvSpPr txBox="1"/>
            <p:nvPr/>
          </p:nvSpPr>
          <p:spPr>
            <a:xfrm>
              <a:off x="3399407" y="2741567"/>
              <a:ext cx="1984045" cy="1199214"/>
            </a:xfrm>
            <a:prstGeom prst="rect">
              <a:avLst/>
            </a:prstGeom>
            <a:noFill/>
            <a:ln>
              <a:noFill/>
            </a:ln>
          </p:spPr>
          <p:txBody>
            <a:bodyPr lIns="30475" tIns="30475" rIns="30475" bIns="30475" anchor="ctr" anchorCtr="0">
              <a:noAutofit/>
            </a:bodyPr>
            <a:lstStyle/>
            <a:p>
              <a:pPr marL="0" marR="0" lvl="0" indent="0" algn="ctr" rtl="0">
                <a:lnSpc>
                  <a:spcPct val="90000"/>
                </a:lnSpc>
                <a:spcBef>
                  <a:spcPts val="0"/>
                </a:spcBef>
                <a:spcAft>
                  <a:spcPts val="0"/>
                </a:spcAft>
                <a:buClr>
                  <a:srgbClr val="FFFFFF"/>
                </a:buClr>
                <a:buSzPct val="25000"/>
                <a:buFont typeface="Calibri"/>
                <a:buNone/>
              </a:pPr>
              <a:r>
                <a:rPr lang="en-US" sz="2400" b="1" i="0" u="none" strike="noStrike" cap="none" dirty="0">
                  <a:solidFill>
                    <a:srgbClr val="FFFFFF"/>
                  </a:solidFill>
                  <a:latin typeface="Calibri"/>
                  <a:ea typeface="Calibri"/>
                  <a:cs typeface="Calibri"/>
                  <a:sym typeface="Calibri"/>
                </a:rPr>
                <a:t>Improv Prototyping</a:t>
              </a:r>
            </a:p>
            <a:p>
              <a:pPr marL="0" marR="0" lvl="0" indent="0" algn="ctr" rtl="0">
                <a:lnSpc>
                  <a:spcPct val="90000"/>
                </a:lnSpc>
                <a:spcBef>
                  <a:spcPts val="840"/>
                </a:spcBef>
                <a:spcAft>
                  <a:spcPts val="0"/>
                </a:spcAft>
                <a:buClr>
                  <a:srgbClr val="FFFFFF"/>
                </a:buClr>
                <a:buSzPct val="25000"/>
                <a:buFont typeface="Calibri"/>
                <a:buNone/>
              </a:pPr>
              <a:r>
                <a:rPr lang="en-US" sz="1800" b="0" i="0" u="none" strike="noStrike" cap="none" dirty="0">
                  <a:solidFill>
                    <a:srgbClr val="FFFFFF"/>
                  </a:solidFill>
                  <a:latin typeface="Calibri"/>
                  <a:ea typeface="Calibri"/>
                  <a:cs typeface="Calibri"/>
                  <a:sym typeface="Calibri"/>
                </a:rPr>
                <a:t>Key value</a:t>
              </a:r>
            </a:p>
          </p:txBody>
        </p:sp>
        <p:sp>
          <p:nvSpPr>
            <p:cNvPr id="111" name="Shape 111"/>
            <p:cNvSpPr/>
            <p:nvPr/>
          </p:nvSpPr>
          <p:spPr>
            <a:xfrm>
              <a:off x="2890041" y="193838"/>
              <a:ext cx="2444081" cy="2088751"/>
            </a:xfrm>
            <a:prstGeom prst="ellipse">
              <a:avLst/>
            </a:prstGeom>
            <a:gradFill>
              <a:gsLst>
                <a:gs pos="0">
                  <a:srgbClr val="5F82CA"/>
                </a:gs>
                <a:gs pos="50000">
                  <a:srgbClr val="3C70CA"/>
                </a:gs>
                <a:gs pos="100000">
                  <a:srgbClr val="2E60B9"/>
                </a:gs>
              </a:gsLst>
              <a:lin ang="5400000" scaled="0"/>
            </a:gradFill>
            <a:ln>
              <a:noFill/>
            </a:ln>
            <a:effectLst>
              <a:outerShdw blurRad="57150" dist="19050" dir="5400000" algn="ctr" rotWithShape="0">
                <a:srgbClr val="000000">
                  <a:alpha val="62745"/>
                </a:srgbClr>
              </a:outerShdw>
            </a:effectLst>
          </p:spPr>
          <p:txBody>
            <a:bodyPr lIns="91425" tIns="91425" rIns="91425" bIns="91425" anchor="ctr" anchorCtr="0">
              <a:noAutofit/>
            </a:bodyPr>
            <a:lstStyle/>
            <a:p>
              <a:pPr lvl="0">
                <a:spcBef>
                  <a:spcPts val="0"/>
                </a:spcBef>
                <a:buNone/>
              </a:pPr>
              <a:endParaRPr/>
            </a:p>
          </p:txBody>
        </p:sp>
        <p:sp>
          <p:nvSpPr>
            <p:cNvPr id="112" name="Shape 112"/>
            <p:cNvSpPr txBox="1"/>
            <p:nvPr/>
          </p:nvSpPr>
          <p:spPr>
            <a:xfrm>
              <a:off x="3198452" y="560538"/>
              <a:ext cx="1926223" cy="1331738"/>
            </a:xfrm>
            <a:prstGeom prst="rect">
              <a:avLst/>
            </a:prstGeom>
            <a:noFill/>
            <a:ln>
              <a:noFill/>
            </a:ln>
          </p:spPr>
          <p:txBody>
            <a:bodyPr lIns="25400" tIns="25400" rIns="25400" bIns="25400" anchor="ctr" anchorCtr="0">
              <a:noAutofit/>
            </a:bodyPr>
            <a:lstStyle/>
            <a:p>
              <a:r>
                <a:rPr lang="en-US" sz="1200" dirty="0">
                  <a:solidFill>
                    <a:schemeClr val="bg1"/>
                  </a:solidFill>
                </a:rPr>
                <a:t>Invite participants to identify a frustrating chronic challenge in their work, then to playfully experiment, invent, and discover better ways to address the challenge by acting out the situation and possible solutions.</a:t>
              </a:r>
            </a:p>
          </p:txBody>
        </p:sp>
        <p:sp>
          <p:nvSpPr>
            <p:cNvPr id="113" name="Shape 113"/>
            <p:cNvSpPr/>
            <p:nvPr/>
          </p:nvSpPr>
          <p:spPr>
            <a:xfrm>
              <a:off x="6315403" y="1381502"/>
              <a:ext cx="2278730" cy="2057625"/>
            </a:xfrm>
            <a:prstGeom prst="ellipse">
              <a:avLst/>
            </a:prstGeom>
            <a:gradFill>
              <a:gsLst>
                <a:gs pos="0">
                  <a:srgbClr val="5F82CA"/>
                </a:gs>
                <a:gs pos="50000">
                  <a:srgbClr val="3C70CA"/>
                </a:gs>
                <a:gs pos="100000">
                  <a:srgbClr val="2E60B9"/>
                </a:gs>
              </a:gsLst>
              <a:lin ang="5400000" scaled="0"/>
            </a:gradFill>
            <a:ln>
              <a:noFill/>
            </a:ln>
            <a:effectLst>
              <a:outerShdw blurRad="57150" dist="19050" dir="5400000" algn="ctr" rotWithShape="0">
                <a:srgbClr val="000000">
                  <a:alpha val="62745"/>
                </a:srgbClr>
              </a:outerShdw>
            </a:effectLst>
          </p:spPr>
          <p:txBody>
            <a:bodyPr lIns="91425" tIns="91425" rIns="91425" bIns="91425" anchor="ctr" anchorCtr="0">
              <a:noAutofit/>
            </a:bodyPr>
            <a:lstStyle/>
            <a:p>
              <a:pPr lvl="0">
                <a:spcBef>
                  <a:spcPts val="0"/>
                </a:spcBef>
                <a:buNone/>
              </a:pPr>
              <a:endParaRPr/>
            </a:p>
          </p:txBody>
        </p:sp>
        <p:sp>
          <p:nvSpPr>
            <p:cNvPr id="114" name="Shape 114"/>
            <p:cNvSpPr txBox="1"/>
            <p:nvPr/>
          </p:nvSpPr>
          <p:spPr>
            <a:xfrm>
              <a:off x="6656285" y="1809003"/>
              <a:ext cx="1735434" cy="1210734"/>
            </a:xfrm>
            <a:prstGeom prst="rect">
              <a:avLst/>
            </a:prstGeom>
            <a:noFill/>
            <a:ln>
              <a:noFill/>
            </a:ln>
          </p:spPr>
          <p:txBody>
            <a:bodyPr lIns="25400" tIns="25400" rIns="25400" bIns="25400" anchor="ctr" anchorCtr="0">
              <a:noAutofit/>
            </a:bodyPr>
            <a:lstStyle/>
            <a:p>
              <a:r>
                <a:rPr lang="en-US" sz="1200" dirty="0">
                  <a:solidFill>
                    <a:schemeClr val="bg1"/>
                  </a:solidFill>
                </a:rPr>
                <a:t>An open space or stage at the front or in the middle of a room</a:t>
              </a:r>
            </a:p>
            <a:p>
              <a:r>
                <a:rPr lang="en-US" sz="1200" dirty="0">
                  <a:solidFill>
                    <a:schemeClr val="bg1"/>
                  </a:solidFill>
                </a:rPr>
                <a:t>If needed, props for the scene or scenes to be offered</a:t>
              </a:r>
            </a:p>
            <a:p>
              <a:r>
                <a:rPr lang="en-US" sz="1200" dirty="0">
                  <a:solidFill>
                    <a:schemeClr val="bg1"/>
                  </a:solidFill>
                </a:rPr>
                <a:t>Small clusters of chairs to accommodate all participants</a:t>
              </a:r>
            </a:p>
          </p:txBody>
        </p:sp>
        <p:sp>
          <p:nvSpPr>
            <p:cNvPr id="115" name="Shape 115"/>
            <p:cNvSpPr/>
            <p:nvPr/>
          </p:nvSpPr>
          <p:spPr>
            <a:xfrm>
              <a:off x="5099053" y="4189146"/>
              <a:ext cx="2207226" cy="2153243"/>
            </a:xfrm>
            <a:prstGeom prst="ellipse">
              <a:avLst/>
            </a:prstGeom>
            <a:gradFill>
              <a:gsLst>
                <a:gs pos="0">
                  <a:srgbClr val="5F82CA"/>
                </a:gs>
                <a:gs pos="50000">
                  <a:srgbClr val="3C70CA"/>
                </a:gs>
                <a:gs pos="100000">
                  <a:srgbClr val="2E60B9"/>
                </a:gs>
              </a:gsLst>
              <a:lin ang="5400000" scaled="0"/>
            </a:gradFill>
            <a:ln>
              <a:noFill/>
            </a:ln>
            <a:effectLst>
              <a:outerShdw blurRad="57150" dist="19050" dir="5400000" algn="ctr" rotWithShape="0">
                <a:srgbClr val="000000">
                  <a:alpha val="62745"/>
                </a:srgbClr>
              </a:outerShdw>
            </a:effectLst>
          </p:spPr>
          <p:txBody>
            <a:bodyPr lIns="91425" tIns="91425" rIns="91425" bIns="91425" anchor="ctr" anchorCtr="0">
              <a:noAutofit/>
            </a:bodyPr>
            <a:lstStyle/>
            <a:p>
              <a:pPr lvl="0">
                <a:spcBef>
                  <a:spcPts val="0"/>
                </a:spcBef>
                <a:buNone/>
              </a:pPr>
              <a:endParaRPr/>
            </a:p>
          </p:txBody>
        </p:sp>
        <p:sp>
          <p:nvSpPr>
            <p:cNvPr id="116" name="Shape 116"/>
            <p:cNvSpPr txBox="1"/>
            <p:nvPr/>
          </p:nvSpPr>
          <p:spPr>
            <a:xfrm>
              <a:off x="5319025" y="4680865"/>
              <a:ext cx="1768207" cy="1210734"/>
            </a:xfrm>
            <a:prstGeom prst="rect">
              <a:avLst/>
            </a:prstGeom>
            <a:noFill/>
            <a:ln>
              <a:noFill/>
            </a:ln>
          </p:spPr>
          <p:txBody>
            <a:bodyPr lIns="25400" tIns="25400" rIns="25400" bIns="25400" anchor="ctr" anchorCtr="0">
              <a:noAutofit/>
            </a:bodyPr>
            <a:lstStyle/>
            <a:p>
              <a:r>
                <a:rPr lang="en-US" sz="1200" dirty="0">
                  <a:solidFill>
                    <a:schemeClr val="bg1"/>
                  </a:solidFill>
                </a:rPr>
                <a:t>Everyone is included either as players or observers</a:t>
              </a:r>
            </a:p>
            <a:p>
              <a:r>
                <a:rPr lang="en-US" sz="1200" dirty="0">
                  <a:solidFill>
                    <a:schemeClr val="bg1"/>
                  </a:solidFill>
                </a:rPr>
                <a:t>A few volunteers to be “players”</a:t>
              </a:r>
            </a:p>
            <a:p>
              <a:r>
                <a:rPr lang="en-US" sz="1200" dirty="0">
                  <a:solidFill>
                    <a:schemeClr val="bg1"/>
                  </a:solidFill>
                </a:rPr>
                <a:t>Everyone else acts as observers and evaluators, then co-creative players</a:t>
              </a:r>
            </a:p>
          </p:txBody>
        </p:sp>
        <p:sp>
          <p:nvSpPr>
            <p:cNvPr id="117" name="Shape 117"/>
            <p:cNvSpPr/>
            <p:nvPr/>
          </p:nvSpPr>
          <p:spPr>
            <a:xfrm>
              <a:off x="1224940" y="4582012"/>
              <a:ext cx="2397370" cy="1712236"/>
            </a:xfrm>
            <a:prstGeom prst="ellipse">
              <a:avLst/>
            </a:prstGeom>
            <a:gradFill>
              <a:gsLst>
                <a:gs pos="0">
                  <a:srgbClr val="5F82CA"/>
                </a:gs>
                <a:gs pos="50000">
                  <a:srgbClr val="3C70CA"/>
                </a:gs>
                <a:gs pos="100000">
                  <a:srgbClr val="2E60B9"/>
                </a:gs>
              </a:gsLst>
              <a:lin ang="5400000" scaled="0"/>
            </a:gradFill>
            <a:ln>
              <a:noFill/>
            </a:ln>
            <a:effectLst>
              <a:outerShdw blurRad="57150" dist="19050" dir="5400000" algn="ctr" rotWithShape="0">
                <a:srgbClr val="000000">
                  <a:alpha val="62745"/>
                </a:srgbClr>
              </a:outerShdw>
            </a:effectLst>
          </p:spPr>
          <p:txBody>
            <a:bodyPr lIns="91425" tIns="91425" rIns="91425" bIns="91425" anchor="ctr" anchorCtr="0">
              <a:noAutofit/>
            </a:bodyPr>
            <a:lstStyle/>
            <a:p>
              <a:pPr lvl="0">
                <a:spcBef>
                  <a:spcPts val="0"/>
                </a:spcBef>
                <a:buNone/>
              </a:pPr>
              <a:endParaRPr/>
            </a:p>
          </p:txBody>
        </p:sp>
        <p:sp>
          <p:nvSpPr>
            <p:cNvPr id="118" name="Shape 118"/>
            <p:cNvSpPr txBox="1"/>
            <p:nvPr/>
          </p:nvSpPr>
          <p:spPr>
            <a:xfrm>
              <a:off x="1576026" y="4832762"/>
              <a:ext cx="1695197" cy="1210734"/>
            </a:xfrm>
            <a:prstGeom prst="rect">
              <a:avLst/>
            </a:prstGeom>
            <a:noFill/>
            <a:ln>
              <a:noFill/>
            </a:ln>
          </p:spPr>
          <p:txBody>
            <a:bodyPr lIns="25400" tIns="25400" rIns="25400" bIns="25400" anchor="ctr" anchorCtr="0">
              <a:noAutofit/>
            </a:bodyPr>
            <a:lstStyle/>
            <a:p>
              <a:r>
                <a:rPr lang="en-US" sz="1200" dirty="0">
                  <a:solidFill>
                    <a:schemeClr val="bg1"/>
                  </a:solidFill>
                </a:rPr>
                <a:t>One small group of players on “the stage”</a:t>
              </a:r>
            </a:p>
            <a:p>
              <a:r>
                <a:rPr lang="en-US" sz="1200" dirty="0">
                  <a:solidFill>
                    <a:schemeClr val="bg1"/>
                  </a:solidFill>
                </a:rPr>
                <a:t>All others, the observers, in small groups in front or around the stage</a:t>
              </a:r>
            </a:p>
          </p:txBody>
        </p:sp>
        <p:sp>
          <p:nvSpPr>
            <p:cNvPr id="119" name="Shape 119"/>
            <p:cNvSpPr/>
            <p:nvPr/>
          </p:nvSpPr>
          <p:spPr>
            <a:xfrm>
              <a:off x="150341" y="1181425"/>
              <a:ext cx="2337460" cy="2257703"/>
            </a:xfrm>
            <a:prstGeom prst="ellipse">
              <a:avLst/>
            </a:prstGeom>
            <a:gradFill>
              <a:gsLst>
                <a:gs pos="0">
                  <a:srgbClr val="5F82CA"/>
                </a:gs>
                <a:gs pos="50000">
                  <a:srgbClr val="3C70CA"/>
                </a:gs>
                <a:gs pos="100000">
                  <a:srgbClr val="2E60B9"/>
                </a:gs>
              </a:gsLst>
              <a:lin ang="5400000" scaled="0"/>
            </a:gradFill>
            <a:ln>
              <a:noFill/>
            </a:ln>
            <a:effectLst>
              <a:outerShdw blurRad="57150" dist="19050" dir="5400000" algn="ctr" rotWithShape="0">
                <a:srgbClr val="000000">
                  <a:alpha val="62745"/>
                </a:srgbClr>
              </a:outerShdw>
            </a:effectLst>
          </p:spPr>
          <p:txBody>
            <a:bodyPr lIns="91425" tIns="91425" rIns="91425" bIns="91425" anchor="ctr" anchorCtr="0">
              <a:noAutofit/>
            </a:bodyPr>
            <a:lstStyle/>
            <a:p>
              <a:pPr lvl="0">
                <a:spcBef>
                  <a:spcPts val="0"/>
                </a:spcBef>
                <a:buNone/>
              </a:pPr>
              <a:endParaRPr/>
            </a:p>
          </p:txBody>
        </p:sp>
        <p:sp>
          <p:nvSpPr>
            <p:cNvPr id="120" name="Shape 120"/>
            <p:cNvSpPr txBox="1"/>
            <p:nvPr/>
          </p:nvSpPr>
          <p:spPr>
            <a:xfrm>
              <a:off x="347770" y="1181425"/>
              <a:ext cx="2197208" cy="2421757"/>
            </a:xfrm>
            <a:prstGeom prst="rect">
              <a:avLst/>
            </a:prstGeom>
            <a:noFill/>
            <a:ln>
              <a:noFill/>
            </a:ln>
          </p:spPr>
          <p:txBody>
            <a:bodyPr lIns="25400" tIns="25400" rIns="25400" bIns="25400" anchor="ctr" anchorCtr="0">
              <a:noAutofit/>
            </a:bodyPr>
            <a:lstStyle/>
            <a:p>
              <a:pPr marL="171450" indent="-171450">
                <a:buFont typeface="Arial" panose="020B0604020202020204" pitchFamily="34" charset="0"/>
                <a:buChar char="•"/>
              </a:pPr>
              <a:r>
                <a:rPr lang="en-US" sz="1100" dirty="0">
                  <a:solidFill>
                    <a:schemeClr val="bg1"/>
                  </a:solidFill>
                </a:rPr>
                <a:t>Set the stage/describe scenario </a:t>
              </a:r>
            </a:p>
            <a:p>
              <a:pPr marL="171450" indent="-171450">
                <a:buFont typeface="Arial" panose="020B0604020202020204" pitchFamily="34" charset="0"/>
                <a:buChar char="•"/>
              </a:pPr>
              <a:r>
                <a:rPr lang="en-US" sz="1100" dirty="0">
                  <a:solidFill>
                    <a:schemeClr val="bg1"/>
                  </a:solidFill>
                </a:rPr>
                <a:t>Players enact scene </a:t>
              </a:r>
            </a:p>
            <a:p>
              <a:pPr marL="171450" indent="-171450">
                <a:buFont typeface="Arial" panose="020B0604020202020204" pitchFamily="34" charset="0"/>
                <a:buChar char="•"/>
              </a:pPr>
              <a:r>
                <a:rPr lang="en-US" sz="1100" dirty="0">
                  <a:solidFill>
                    <a:schemeClr val="bg1"/>
                  </a:solidFill>
                </a:rPr>
                <a:t>Small observer groups debrief  +/-</a:t>
              </a:r>
            </a:p>
            <a:p>
              <a:pPr marL="171450" indent="-171450">
                <a:buFont typeface="Arial" panose="020B0604020202020204" pitchFamily="34" charset="0"/>
                <a:buChar char="•"/>
              </a:pPr>
              <a:r>
                <a:rPr lang="en-US" sz="1100" dirty="0">
                  <a:solidFill>
                    <a:schemeClr val="bg1"/>
                  </a:solidFill>
                </a:rPr>
                <a:t>Groups piece successful “chunks” into new prototype</a:t>
              </a:r>
            </a:p>
            <a:p>
              <a:pPr marL="171450" indent="-171450">
                <a:buFont typeface="Arial" panose="020B0604020202020204" pitchFamily="34" charset="0"/>
                <a:buChar char="•"/>
              </a:pPr>
              <a:r>
                <a:rPr lang="en-US" sz="1100" dirty="0">
                  <a:solidFill>
                    <a:schemeClr val="bg1"/>
                  </a:solidFill>
                </a:rPr>
                <a:t>Volunteers act out the new </a:t>
              </a:r>
            </a:p>
            <a:p>
              <a:pPr marL="171450" indent="-171450">
                <a:buFont typeface="Arial" panose="020B0604020202020204" pitchFamily="34" charset="0"/>
                <a:buChar char="•"/>
              </a:pPr>
              <a:r>
                <a:rPr lang="en-US" sz="1100" dirty="0">
                  <a:solidFill>
                    <a:schemeClr val="bg1"/>
                  </a:solidFill>
                </a:rPr>
                <a:t>Continue rounds to arrive 1+ prototypes good enough to put into practice.</a:t>
              </a:r>
            </a:p>
          </p:txBody>
        </p:sp>
      </p:grpSp>
      <p:sp>
        <p:nvSpPr>
          <p:cNvPr id="122" name="Shape 122"/>
          <p:cNvSpPr txBox="1">
            <a:spLocks noGrp="1"/>
          </p:cNvSpPr>
          <p:nvPr>
            <p:ph type="title"/>
          </p:nvPr>
        </p:nvSpPr>
        <p:spPr>
          <a:xfrm>
            <a:off x="1620475" y="303950"/>
            <a:ext cx="4594800" cy="11229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000" b="0" i="0" u="none" strike="noStrike" cap="none" dirty="0">
                <a:solidFill>
                  <a:schemeClr val="dk1"/>
                </a:solidFill>
                <a:latin typeface="Calibri"/>
                <a:ea typeface="Calibri"/>
                <a:cs typeface="Calibri"/>
                <a:sym typeface="Calibri"/>
              </a:rPr>
              <a:t>Improv Prototyping</a:t>
            </a:r>
            <a:br>
              <a:rPr lang="en-US" sz="1000" b="1" i="0" u="none" strike="noStrike" cap="none" dirty="0">
                <a:solidFill>
                  <a:schemeClr val="dk1"/>
                </a:solidFill>
                <a:latin typeface="Calibri"/>
                <a:ea typeface="Calibri"/>
                <a:cs typeface="Calibri"/>
                <a:sym typeface="Calibri"/>
              </a:rPr>
            </a:br>
            <a:endParaRPr lang="en-US" sz="1000" b="1" i="0" u="none" strike="noStrike" cap="none" dirty="0">
              <a:solidFill>
                <a:schemeClr val="dk1"/>
              </a:solidFill>
              <a:latin typeface="Calibri"/>
              <a:ea typeface="Calibri"/>
              <a:cs typeface="Calibri"/>
              <a:sym typeface="Calibri"/>
            </a:endParaRPr>
          </a:p>
        </p:txBody>
      </p:sp>
      <p:sp>
        <p:nvSpPr>
          <p:cNvPr id="123" name="Shape 123"/>
          <p:cNvSpPr txBox="1"/>
          <p:nvPr/>
        </p:nvSpPr>
        <p:spPr>
          <a:xfrm>
            <a:off x="7827446" y="148609"/>
            <a:ext cx="168910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1" u="none" strike="noStrike" cap="none">
                <a:solidFill>
                  <a:schemeClr val="dk1"/>
                </a:solidFill>
                <a:latin typeface="Calibri"/>
                <a:ea typeface="Calibri"/>
                <a:cs typeface="Calibri"/>
                <a:sym typeface="Calibri"/>
              </a:rPr>
              <a:t>Invitation</a:t>
            </a:r>
          </a:p>
        </p:txBody>
      </p:sp>
      <p:sp>
        <p:nvSpPr>
          <p:cNvPr id="124" name="Shape 124"/>
          <p:cNvSpPr txBox="1"/>
          <p:nvPr/>
        </p:nvSpPr>
        <p:spPr>
          <a:xfrm>
            <a:off x="10050953" y="1112323"/>
            <a:ext cx="1943127"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1">
                <a:solidFill>
                  <a:schemeClr val="dk1"/>
                </a:solidFill>
                <a:latin typeface="Calibri"/>
                <a:ea typeface="Calibri"/>
                <a:cs typeface="Calibri"/>
                <a:sym typeface="Calibri"/>
              </a:rPr>
              <a:t>Space, Materials</a:t>
            </a:r>
          </a:p>
        </p:txBody>
      </p:sp>
      <p:sp>
        <p:nvSpPr>
          <p:cNvPr id="125" name="Shape 125"/>
          <p:cNvSpPr txBox="1"/>
          <p:nvPr/>
        </p:nvSpPr>
        <p:spPr>
          <a:xfrm>
            <a:off x="10078510" y="4353348"/>
            <a:ext cx="1689100"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1">
                <a:solidFill>
                  <a:schemeClr val="dk1"/>
                </a:solidFill>
                <a:latin typeface="Calibri"/>
                <a:ea typeface="Calibri"/>
                <a:cs typeface="Calibri"/>
                <a:sym typeface="Calibri"/>
              </a:rPr>
              <a:t>Participation Distributed</a:t>
            </a:r>
          </a:p>
        </p:txBody>
      </p:sp>
      <p:sp>
        <p:nvSpPr>
          <p:cNvPr id="126" name="Shape 126"/>
          <p:cNvSpPr txBox="1"/>
          <p:nvPr/>
        </p:nvSpPr>
        <p:spPr>
          <a:xfrm>
            <a:off x="2877610" y="4778114"/>
            <a:ext cx="1464758"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1">
                <a:solidFill>
                  <a:schemeClr val="dk1"/>
                </a:solidFill>
                <a:latin typeface="Calibri"/>
                <a:ea typeface="Calibri"/>
                <a:cs typeface="Calibri"/>
                <a:sym typeface="Calibri"/>
              </a:rPr>
              <a:t>Groups </a:t>
            </a:r>
            <a:br>
              <a:rPr lang="en-US" sz="1800" b="1" i="1">
                <a:solidFill>
                  <a:schemeClr val="dk1"/>
                </a:solidFill>
                <a:latin typeface="Calibri"/>
                <a:ea typeface="Calibri"/>
                <a:cs typeface="Calibri"/>
                <a:sym typeface="Calibri"/>
              </a:rPr>
            </a:br>
            <a:r>
              <a:rPr lang="en-US" sz="1800" b="1" i="1">
                <a:solidFill>
                  <a:schemeClr val="dk1"/>
                </a:solidFill>
                <a:latin typeface="Calibri"/>
                <a:ea typeface="Calibri"/>
                <a:cs typeface="Calibri"/>
                <a:sym typeface="Calibri"/>
              </a:rPr>
              <a:t>Configured</a:t>
            </a:r>
          </a:p>
        </p:txBody>
      </p:sp>
      <p:sp>
        <p:nvSpPr>
          <p:cNvPr id="127" name="Shape 127"/>
          <p:cNvSpPr txBox="1"/>
          <p:nvPr/>
        </p:nvSpPr>
        <p:spPr>
          <a:xfrm>
            <a:off x="2078575" y="1777415"/>
            <a:ext cx="1598069"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1">
                <a:solidFill>
                  <a:schemeClr val="dk1"/>
                </a:solidFill>
                <a:latin typeface="Calibri"/>
                <a:ea typeface="Calibri"/>
                <a:cs typeface="Calibri"/>
                <a:sym typeface="Calibri"/>
              </a:rPr>
              <a:t>Step </a:t>
            </a:r>
            <a:br>
              <a:rPr lang="en-US" sz="1800" b="1" i="1">
                <a:solidFill>
                  <a:schemeClr val="dk1"/>
                </a:solidFill>
                <a:latin typeface="Calibri"/>
                <a:ea typeface="Calibri"/>
                <a:cs typeface="Calibri"/>
                <a:sym typeface="Calibri"/>
              </a:rPr>
            </a:br>
            <a:r>
              <a:rPr lang="en-US" sz="1800" b="1" i="1">
                <a:solidFill>
                  <a:schemeClr val="dk1"/>
                </a:solidFill>
                <a:latin typeface="Calibri"/>
                <a:ea typeface="Calibri"/>
                <a:cs typeface="Calibri"/>
                <a:sym typeface="Calibri"/>
              </a:rPr>
              <a:t>Sequence</a:t>
            </a:r>
          </a:p>
        </p:txBody>
      </p:sp>
      <p:pic>
        <p:nvPicPr>
          <p:cNvPr id="3074" name="Picture 2" descr="http://www.liberatingstructures.com/storage/icons/15_Improv-prototyping_01.png?__SQUARESPACE_CACHEVERSION=133787461365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92475" y="426522"/>
            <a:ext cx="1014220" cy="100032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487720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EE9328E3-5BFC-4FB7-8E8B-CBD529E24273}"/>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0" name="Rectangle 11">
            <a:extLst>
              <a:ext uri="{FF2B5EF4-FFF2-40B4-BE49-F238E27FC236}">
                <a16:creationId xmlns:a16="http://schemas.microsoft.com/office/drawing/2014/main" id="{5FE860FF-6214-458C-B8B6-840D3D4BD8A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13">
            <a:extLst>
              <a:ext uri="{FF2B5EF4-FFF2-40B4-BE49-F238E27FC236}">
                <a16:creationId xmlns:a16="http://schemas.microsoft.com/office/drawing/2014/main" id="{6079A69E-2DBC-4FA4-8495-9B37C56A910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15">
            <a:extLst>
              <a:ext uri="{FF2B5EF4-FFF2-40B4-BE49-F238E27FC236}">
                <a16:creationId xmlns:a16="http://schemas.microsoft.com/office/drawing/2014/main" id="{0F80B1E9-A8C1-4802-BFFD-7FC81CD2112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C38570C-795D-48D6-A371-C76448339C24}"/>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bg1"/>
                </a:solidFill>
              </a:rPr>
              <a:t>Discovery &amp; Action Dialog</a:t>
            </a:r>
          </a:p>
        </p:txBody>
      </p:sp>
    </p:spTree>
    <p:extLst>
      <p:ext uri="{BB962C8B-B14F-4D97-AF65-F5344CB8AC3E}">
        <p14:creationId xmlns:p14="http://schemas.microsoft.com/office/powerpoint/2010/main" val="468497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6148" y="1238410"/>
            <a:ext cx="6324600" cy="1124712"/>
          </a:xfrm>
        </p:spPr>
        <p:txBody>
          <a:bodyPr>
            <a:normAutofit fontScale="90000"/>
          </a:bodyPr>
          <a:lstStyle/>
          <a:p>
            <a:r>
              <a:rPr lang="en-US" dirty="0"/>
              <a:t>Designing our future(s) with Discovery and action dialog</a:t>
            </a:r>
          </a:p>
        </p:txBody>
      </p:sp>
      <p:sp>
        <p:nvSpPr>
          <p:cNvPr id="7" name="Rectangle 3"/>
          <p:cNvSpPr txBox="1">
            <a:spLocks noChangeArrowheads="1"/>
          </p:cNvSpPr>
          <p:nvPr/>
        </p:nvSpPr>
        <p:spPr>
          <a:xfrm>
            <a:off x="1300696" y="2513998"/>
            <a:ext cx="7290053" cy="3017520"/>
          </a:xfrm>
          <a:prstGeom prst="rect">
            <a:avLst/>
          </a:prstGeom>
        </p:spPr>
        <p:txBody>
          <a:bodyPr vert="horz" lIns="34290" tIns="34290" rIns="34290" bIns="34290" rtlCol="0">
            <a:normAutofit lnSpcReduction="10000"/>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buFont typeface="Wingdings" panose="05000000000000000000" pitchFamily="2" charset="2"/>
              <a:buChar char="§"/>
              <a:defRPr/>
            </a:pPr>
            <a:r>
              <a:rPr lang="en-US" sz="2400" dirty="0">
                <a:solidFill>
                  <a:srgbClr val="000000"/>
                </a:solidFill>
                <a:ea typeface="MS PGothic" charset="0"/>
                <a:cs typeface="MS PGothic" charset="0"/>
              </a:rPr>
              <a:t>Purpose: Identify potential actions and next steps</a:t>
            </a:r>
          </a:p>
          <a:p>
            <a:pPr>
              <a:buFont typeface="Wingdings" panose="05000000000000000000" pitchFamily="2" charset="2"/>
              <a:buChar char="§"/>
              <a:defRPr/>
            </a:pPr>
            <a:r>
              <a:rPr lang="en-US" sz="2400" dirty="0">
                <a:solidFill>
                  <a:srgbClr val="000000"/>
                </a:solidFill>
                <a:ea typeface="MS PGothic" charset="0"/>
                <a:cs typeface="MS PGothic" charset="0"/>
              </a:rPr>
              <a:t>With options surfaced in our crowdsourcing (and any additional ideas) form groups to work on one idea.</a:t>
            </a:r>
          </a:p>
          <a:p>
            <a:pPr>
              <a:buFont typeface="Wingdings" panose="05000000000000000000" pitchFamily="2" charset="2"/>
              <a:buChar char="§"/>
              <a:defRPr/>
            </a:pPr>
            <a:r>
              <a:rPr lang="en-US" sz="2400" dirty="0">
                <a:solidFill>
                  <a:srgbClr val="000000"/>
                </a:solidFill>
                <a:ea typeface="MS PGothic" charset="0"/>
                <a:cs typeface="MS PGothic" charset="0"/>
              </a:rPr>
              <a:t>Return to plenary by __ with a one page summary and someone who will ‘person’ your ‘stand’ </a:t>
            </a:r>
          </a:p>
          <a:p>
            <a:pPr>
              <a:buFont typeface="Wingdings" panose="05000000000000000000" pitchFamily="2" charset="2"/>
              <a:buChar char="§"/>
              <a:defRPr/>
            </a:pPr>
            <a:r>
              <a:rPr lang="en-US" sz="2400" dirty="0">
                <a:solidFill>
                  <a:srgbClr val="000000"/>
                </a:solidFill>
                <a:ea typeface="MS PGothic" charset="0"/>
                <a:cs typeface="MS PGothic" charset="0"/>
              </a:rPr>
              <a:t>Gallery walk to consider ideas</a:t>
            </a:r>
          </a:p>
          <a:p>
            <a:pPr>
              <a:buFont typeface="Wingdings" panose="05000000000000000000" pitchFamily="2" charset="2"/>
              <a:buChar char="§"/>
              <a:defRPr/>
            </a:pPr>
            <a:r>
              <a:rPr lang="en-US" sz="2400" dirty="0">
                <a:solidFill>
                  <a:srgbClr val="000000"/>
                </a:solidFill>
                <a:ea typeface="MS PGothic" charset="0"/>
                <a:cs typeface="MS PGothic" charset="0"/>
              </a:rPr>
              <a:t>Plenary discussion</a:t>
            </a:r>
            <a:endParaRPr lang="en-US" sz="2400" dirty="0">
              <a:ea typeface="MS PGothic" charset="0"/>
              <a:cs typeface="MS PGothic" charset="0"/>
            </a:endParaRPr>
          </a:p>
        </p:txBody>
      </p:sp>
      <p:pic>
        <p:nvPicPr>
          <p:cNvPr id="5" name="Picture 4">
            <a:extLst>
              <a:ext uri="{FF2B5EF4-FFF2-40B4-BE49-F238E27FC236}">
                <a16:creationId xmlns:a16="http://schemas.microsoft.com/office/drawing/2014/main" id="{A76EB267-2D2B-42CD-BA2A-5D4ACFE7D60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657348" y="0"/>
            <a:ext cx="2534652" cy="6858000"/>
          </a:xfrm>
          <a:prstGeom prst="rect">
            <a:avLst/>
          </a:prstGeom>
        </p:spPr>
      </p:pic>
      <p:pic>
        <p:nvPicPr>
          <p:cNvPr id="6" name="Picture 3236">
            <a:extLst>
              <a:ext uri="{FF2B5EF4-FFF2-40B4-BE49-F238E27FC236}">
                <a16:creationId xmlns:a16="http://schemas.microsoft.com/office/drawing/2014/main" id="{DCADE686-20A8-41FD-9589-D38A552D3E88}"/>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91096" y="823763"/>
            <a:ext cx="1219200" cy="132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826589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4"/>
        <p:cNvGrpSpPr/>
        <p:nvPr/>
      </p:nvGrpSpPr>
      <p:grpSpPr>
        <a:xfrm>
          <a:off x="0" y="0"/>
          <a:ext cx="0" cy="0"/>
          <a:chOff x="0" y="0"/>
          <a:chExt cx="0" cy="0"/>
        </a:xfrm>
      </p:grpSpPr>
      <p:sp>
        <p:nvSpPr>
          <p:cNvPr id="1315" name="Shape 1315"/>
          <p:cNvSpPr txBox="1">
            <a:spLocks noGrp="1"/>
          </p:cNvSpPr>
          <p:nvPr>
            <p:ph type="title"/>
          </p:nvPr>
        </p:nvSpPr>
        <p:spPr>
          <a:xfrm>
            <a:off x="2236763" y="365125"/>
            <a:ext cx="9117036" cy="1325562"/>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dk1"/>
              </a:buClr>
              <a:buSzPct val="25000"/>
              <a:buFont typeface="Calibri"/>
              <a:buNone/>
            </a:pPr>
            <a:r>
              <a:rPr lang="en-US" sz="4000" b="0" i="1" u="none" strike="noStrike" cap="none" dirty="0">
                <a:solidFill>
                  <a:schemeClr val="dk1"/>
                </a:solidFill>
                <a:latin typeface="Calibri"/>
                <a:ea typeface="Calibri"/>
                <a:cs typeface="Calibri"/>
                <a:sym typeface="Calibri"/>
              </a:rPr>
              <a:t>“Um, I’m not so sure about …”</a:t>
            </a:r>
            <a:br>
              <a:rPr lang="en-US" sz="4400" b="0" i="0" u="none" strike="noStrike" cap="none" dirty="0">
                <a:solidFill>
                  <a:schemeClr val="dk1"/>
                </a:solidFill>
                <a:latin typeface="Calibri"/>
                <a:ea typeface="Calibri"/>
                <a:cs typeface="Calibri"/>
                <a:sym typeface="Calibri"/>
              </a:rPr>
            </a:br>
            <a:r>
              <a:rPr lang="en-US" sz="4400" b="0" i="0" u="none" strike="noStrike" cap="none" dirty="0">
                <a:solidFill>
                  <a:schemeClr val="dk1"/>
                </a:solidFill>
                <a:latin typeface="Calibri"/>
                <a:ea typeface="Calibri"/>
                <a:cs typeface="Calibri"/>
                <a:sym typeface="Calibri"/>
              </a:rPr>
              <a:t>Drawing Monsters </a:t>
            </a:r>
            <a:r>
              <a:rPr lang="en-US" sz="3200" b="0" i="0" u="none" strike="noStrike" cap="none" dirty="0">
                <a:solidFill>
                  <a:schemeClr val="dk1"/>
                </a:solidFill>
                <a:latin typeface="Calibri"/>
                <a:ea typeface="Calibri"/>
                <a:cs typeface="Calibri"/>
                <a:sym typeface="Calibri"/>
              </a:rPr>
              <a:t>(a punctuation)</a:t>
            </a:r>
            <a:endParaRPr lang="en-US" sz="4400" b="0" i="0" u="none" strike="noStrike" cap="none" dirty="0">
              <a:solidFill>
                <a:schemeClr val="dk1"/>
              </a:solidFill>
              <a:latin typeface="Calibri"/>
              <a:ea typeface="Calibri"/>
              <a:cs typeface="Calibri"/>
              <a:sym typeface="Calibri"/>
            </a:endParaRPr>
          </a:p>
        </p:txBody>
      </p:sp>
      <p:sp>
        <p:nvSpPr>
          <p:cNvPr id="1316" name="Shape 1316"/>
          <p:cNvSpPr txBox="1">
            <a:spLocks noGrp="1"/>
          </p:cNvSpPr>
          <p:nvPr>
            <p:ph type="body" idx="1"/>
          </p:nvPr>
        </p:nvSpPr>
        <p:spPr>
          <a:xfrm>
            <a:off x="1088457" y="1960936"/>
            <a:ext cx="10523805" cy="3757320"/>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buClr>
                <a:schemeClr val="dk1"/>
              </a:buClr>
              <a:buSzPct val="100000"/>
              <a:buFont typeface="Arial"/>
              <a:buNone/>
            </a:pPr>
            <a:r>
              <a:rPr lang="en-US" sz="2800" b="0" i="0" u="none" strike="noStrike" cap="none" dirty="0">
                <a:solidFill>
                  <a:schemeClr val="dk1"/>
                </a:solidFill>
                <a:latin typeface="Calibri"/>
                <a:ea typeface="Calibri"/>
                <a:cs typeface="Calibri"/>
                <a:sym typeface="Calibri"/>
              </a:rPr>
              <a:t>From Lynda Barry </a:t>
            </a:r>
          </a:p>
          <a:p>
            <a:pPr lvl="0" indent="-228600">
              <a:spcBef>
                <a:spcPts val="0"/>
              </a:spcBef>
              <a:buNone/>
            </a:pPr>
            <a:r>
              <a:rPr lang="en-US" u="sng" dirty="0">
                <a:hlinkClick r:id="rId3"/>
              </a:rPr>
              <a:t>https://www.drawnandquarterly.com/syllabus</a:t>
            </a:r>
            <a:r>
              <a:rPr lang="en-US" dirty="0"/>
              <a:t> and </a:t>
            </a:r>
            <a:r>
              <a:rPr lang="en-US" u="sng" dirty="0">
                <a:hlinkClick r:id="rId4"/>
              </a:rPr>
              <a:t>http://thenearsightedmonkey.tumblr.com/search/syllabus</a:t>
            </a:r>
            <a:r>
              <a:rPr lang="en-US" dirty="0"/>
              <a:t> </a:t>
            </a:r>
          </a:p>
          <a:p>
            <a:pPr lvl="0" indent="-228600">
              <a:spcBef>
                <a:spcPts val="0"/>
              </a:spcBef>
              <a:buNone/>
            </a:pPr>
            <a:endParaRPr lang="en-US" sz="2800" b="0" i="0" u="none" strike="noStrike" cap="none" dirty="0">
              <a:solidFill>
                <a:schemeClr val="dk1"/>
              </a:solidFill>
              <a:latin typeface="Calibri"/>
              <a:ea typeface="Calibri"/>
              <a:cs typeface="Calibri"/>
              <a:sym typeface="Calibri"/>
            </a:endParaRPr>
          </a:p>
          <a:p>
            <a:pPr lvl="0" indent="-228600">
              <a:spcBef>
                <a:spcPts val="0"/>
              </a:spcBef>
              <a:buNone/>
            </a:pPr>
            <a:r>
              <a:rPr lang="en-US" dirty="0">
                <a:solidFill>
                  <a:schemeClr val="dk1"/>
                </a:solidFill>
                <a:latin typeface="Calibri"/>
                <a:ea typeface="Calibri"/>
                <a:cs typeface="Calibri"/>
                <a:sym typeface="Calibri"/>
              </a:rPr>
              <a:t>What do we fear? How can we use that fear as a way to discover what to do next? To engage the ideas/skills/energy of those around us in those next steps? This Liberating Structure string riffs on Lynda Barry’s fabulous Drawing Monsters, turning it into a “punctuation” for other LS. In LS terminology, a punctuation is something that creates a moment of reflection or connection between two or more Liberating Structures.</a:t>
            </a:r>
            <a:endParaRPr sz="2800" b="0" i="0" u="none" strike="noStrike" cap="none" dirty="0">
              <a:solidFill>
                <a:schemeClr val="dk1"/>
              </a:solidFill>
              <a:latin typeface="Calibri"/>
              <a:ea typeface="Calibri"/>
              <a:cs typeface="Calibri"/>
              <a:sym typeface="Calibri"/>
            </a:endParaRPr>
          </a:p>
        </p:txBody>
      </p:sp>
      <p:pic>
        <p:nvPicPr>
          <p:cNvPr id="4" name="Picture 4" descr="http://www.liberatingstructures.com/storage/icons/00_LS-Menu.png?__SQUARESPACE_CACHEVERSION=133787429772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38200" y="498019"/>
            <a:ext cx="1074492" cy="105977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0947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ctrTitle"/>
          </p:nvPr>
        </p:nvSpPr>
        <p:spPr>
          <a:xfrm>
            <a:off x="1473200" y="381013"/>
            <a:ext cx="9601200" cy="1320788"/>
          </a:xfrm>
        </p:spPr>
        <p:txBody>
          <a:bodyPr>
            <a:normAutofit/>
          </a:bodyPr>
          <a:lstStyle/>
          <a:p>
            <a:pPr algn="l">
              <a:defRPr/>
            </a:pPr>
            <a:r>
              <a:rPr lang="en-US" sz="4800" dirty="0">
                <a:latin typeface="Calibri" charset="0"/>
                <a:cs typeface="MS PGothic" charset="0"/>
              </a:rPr>
              <a:t>Discovery and Action Dialogue</a:t>
            </a:r>
            <a:br>
              <a:rPr lang="en-US" sz="4800" dirty="0">
                <a:latin typeface="Calibri" charset="0"/>
                <a:cs typeface="MS PGothic" charset="0"/>
              </a:rPr>
            </a:br>
            <a:r>
              <a:rPr lang="en-US" sz="2000" b="1" dirty="0">
                <a:latin typeface="Calibri" charset="0"/>
                <a:cs typeface="MS PGothic" charset="0"/>
              </a:rPr>
              <a:t>Discover, spark and unleash local solutions to chronic problems</a:t>
            </a:r>
            <a:endParaRPr lang="en-US" sz="1467" b="1" dirty="0">
              <a:latin typeface="Calibri" charset="0"/>
              <a:cs typeface="MS PGothic" charset="0"/>
            </a:endParaRPr>
          </a:p>
        </p:txBody>
      </p:sp>
      <p:sp>
        <p:nvSpPr>
          <p:cNvPr id="273411" name="Rectangle 3"/>
          <p:cNvSpPr>
            <a:spLocks noGrp="1" noChangeArrowheads="1"/>
          </p:cNvSpPr>
          <p:nvPr>
            <p:ph type="subTitle" idx="1"/>
          </p:nvPr>
        </p:nvSpPr>
        <p:spPr>
          <a:xfrm>
            <a:off x="1117600" y="2057400"/>
            <a:ext cx="6908800" cy="4191000"/>
          </a:xfrm>
          <a:solidFill>
            <a:srgbClr val="FFFFCC"/>
          </a:solidFill>
          <a:ln>
            <a:solidFill>
              <a:schemeClr val="tx1"/>
            </a:solidFill>
            <a:miter lim="800000"/>
            <a:headEnd/>
            <a:tailEnd/>
          </a:ln>
        </p:spPr>
        <p:txBody>
          <a:bodyPr>
            <a:normAutofit fontScale="92500" lnSpcReduction="20000"/>
          </a:bodyPr>
          <a:lstStyle/>
          <a:p>
            <a:pPr algn="l">
              <a:defRPr/>
            </a:pPr>
            <a:r>
              <a:rPr lang="en-US" sz="2400" dirty="0">
                <a:cs typeface="Arial" charset="0"/>
              </a:rPr>
              <a:t>Seven Powerful Questions:</a:t>
            </a:r>
          </a:p>
          <a:p>
            <a:pPr algn="l">
              <a:defRPr/>
            </a:pPr>
            <a:endParaRPr lang="en-US" sz="1333" dirty="0">
              <a:solidFill>
                <a:srgbClr val="0000FF"/>
              </a:solidFill>
              <a:cs typeface="Arial" charset="0"/>
            </a:endParaRPr>
          </a:p>
          <a:p>
            <a:pPr algn="l">
              <a:buFontTx/>
              <a:buAutoNum type="arabicPeriod"/>
              <a:defRPr/>
            </a:pPr>
            <a:r>
              <a:rPr lang="en-US" sz="2133" b="1" dirty="0">
                <a:cs typeface="Arial" charset="0"/>
              </a:rPr>
              <a:t> How do you know when </a:t>
            </a:r>
            <a:r>
              <a:rPr lang="en-US" sz="2133" b="1" dirty="0">
                <a:solidFill>
                  <a:srgbClr val="FF6600"/>
                </a:solidFill>
                <a:cs typeface="Arial" charset="0"/>
              </a:rPr>
              <a:t>people are not speaking up and differences are swept under the rug?</a:t>
            </a:r>
          </a:p>
          <a:p>
            <a:pPr algn="l">
              <a:buFontTx/>
              <a:buAutoNum type="arabicPeriod"/>
              <a:defRPr/>
            </a:pPr>
            <a:r>
              <a:rPr lang="en-US" sz="2133" b="1" dirty="0">
                <a:cs typeface="Arial" charset="0"/>
              </a:rPr>
              <a:t> How do YOU contribute effectively to</a:t>
            </a:r>
            <a:r>
              <a:rPr lang="en-US" sz="2133" b="1" dirty="0">
                <a:solidFill>
                  <a:srgbClr val="FF6600"/>
                </a:solidFill>
                <a:cs typeface="Arial" charset="0"/>
              </a:rPr>
              <a:t> working productively with differences?</a:t>
            </a:r>
          </a:p>
          <a:p>
            <a:pPr algn="l">
              <a:buFontTx/>
              <a:buAutoNum type="arabicPeriod"/>
              <a:defRPr/>
            </a:pPr>
            <a:r>
              <a:rPr lang="en-US" sz="2133" b="1" dirty="0">
                <a:cs typeface="Arial" charset="0"/>
              </a:rPr>
              <a:t> What prevents you from doing this or taking these actions all the time?</a:t>
            </a:r>
          </a:p>
          <a:p>
            <a:pPr algn="l">
              <a:buFontTx/>
              <a:buAutoNum type="arabicPeriod"/>
              <a:defRPr/>
            </a:pPr>
            <a:r>
              <a:rPr lang="en-US" sz="2133" b="1" dirty="0">
                <a:cs typeface="Arial" charset="0"/>
              </a:rPr>
              <a:t> Is there anyone you know who is able to frequently </a:t>
            </a:r>
            <a:r>
              <a:rPr lang="en-US" sz="2133" b="1" dirty="0">
                <a:solidFill>
                  <a:srgbClr val="FF6600"/>
                </a:solidFill>
                <a:cs typeface="Arial" charset="0"/>
              </a:rPr>
              <a:t>draw out every voice and productively work with differences?</a:t>
            </a:r>
            <a:r>
              <a:rPr lang="en-US" sz="2133" b="1" dirty="0">
                <a:cs typeface="Arial" charset="0"/>
              </a:rPr>
              <a:t> How?</a:t>
            </a:r>
          </a:p>
          <a:p>
            <a:pPr algn="l">
              <a:buFontTx/>
              <a:buAutoNum type="arabicPeriod"/>
              <a:defRPr/>
            </a:pPr>
            <a:r>
              <a:rPr lang="en-US" sz="2133" b="1" dirty="0">
                <a:cs typeface="Arial" charset="0"/>
              </a:rPr>
              <a:t> Do you have any ideas?</a:t>
            </a:r>
          </a:p>
          <a:p>
            <a:pPr algn="l">
              <a:buFontTx/>
              <a:buAutoNum type="arabicPeriod"/>
              <a:defRPr/>
            </a:pPr>
            <a:r>
              <a:rPr lang="en-US" sz="2133" b="1" dirty="0">
                <a:cs typeface="Arial" charset="0"/>
              </a:rPr>
              <a:t> What needs to be done to make it happen?  Any volunteers?</a:t>
            </a:r>
          </a:p>
          <a:p>
            <a:pPr algn="l">
              <a:buFontTx/>
              <a:buAutoNum type="arabicPeriod"/>
              <a:defRPr/>
            </a:pPr>
            <a:r>
              <a:rPr lang="en-US" sz="2133" b="1" dirty="0">
                <a:cs typeface="Arial" charset="0"/>
              </a:rPr>
              <a:t> Who else needs to be involved?</a:t>
            </a:r>
          </a:p>
        </p:txBody>
      </p:sp>
      <p:pic>
        <p:nvPicPr>
          <p:cNvPr id="66564" name="Picture 3236"/>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54000" y="381000"/>
            <a:ext cx="1219200" cy="132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a:extLst>
              <a:ext uri="{FF2B5EF4-FFF2-40B4-BE49-F238E27FC236}">
                <a16:creationId xmlns:a16="http://schemas.microsoft.com/office/drawing/2014/main" id="{A4F74403-B530-4A08-8E69-1A0D66776F8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657348" y="0"/>
            <a:ext cx="2534652" cy="6858000"/>
          </a:xfrm>
          <a:prstGeom prst="rect">
            <a:avLst/>
          </a:prstGeom>
        </p:spPr>
      </p:pic>
    </p:spTree>
    <p:extLst>
      <p:ext uri="{BB962C8B-B14F-4D97-AF65-F5344CB8AC3E}">
        <p14:creationId xmlns:p14="http://schemas.microsoft.com/office/powerpoint/2010/main" val="3157858127"/>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3"/>
          <p:cNvSpPr>
            <a:spLocks noGrp="1" noChangeArrowheads="1"/>
          </p:cNvSpPr>
          <p:nvPr>
            <p:ph type="subTitle" idx="4294967295"/>
          </p:nvPr>
        </p:nvSpPr>
        <p:spPr>
          <a:xfrm>
            <a:off x="2097504" y="2587709"/>
            <a:ext cx="6548438" cy="3962400"/>
          </a:xfrm>
          <a:solidFill>
            <a:schemeClr val="bg1"/>
          </a:solidFill>
          <a:ln>
            <a:noFill/>
            <a:miter lim="800000"/>
            <a:headEnd/>
            <a:tailEnd/>
          </a:ln>
        </p:spPr>
        <p:txBody>
          <a:bodyPr>
            <a:normAutofit/>
          </a:bodyPr>
          <a:lstStyle/>
          <a:p>
            <a:pPr marL="0" indent="0">
              <a:spcBef>
                <a:spcPts val="0"/>
              </a:spcBef>
              <a:buNone/>
            </a:pPr>
            <a:r>
              <a:rPr lang="en-US" altLang="en-US" sz="2300" spc="100" dirty="0">
                <a:latin typeface="Calibri"/>
                <a:ea typeface="Calibri"/>
                <a:cs typeface="Calibri"/>
              </a:rPr>
              <a:t>Steps</a:t>
            </a:r>
          </a:p>
          <a:p>
            <a:pPr marL="457200" indent="-457200">
              <a:spcBef>
                <a:spcPts val="0"/>
              </a:spcBef>
              <a:buFont typeface="+mj-lt"/>
              <a:buAutoNum type="arabicPeriod"/>
            </a:pPr>
            <a:r>
              <a:rPr lang="en-US" altLang="en-US" sz="2300" spc="100" dirty="0">
                <a:latin typeface="Calibri"/>
                <a:ea typeface="Calibri"/>
                <a:cs typeface="Calibri"/>
              </a:rPr>
              <a:t>Form a group of 6-8</a:t>
            </a:r>
          </a:p>
          <a:p>
            <a:pPr marL="457200" indent="-457200">
              <a:spcBef>
                <a:spcPts val="0"/>
              </a:spcBef>
              <a:buFont typeface="+mj-lt"/>
              <a:buAutoNum type="arabicPeriod"/>
            </a:pPr>
            <a:r>
              <a:rPr lang="en-US" altLang="en-US" sz="2300" spc="100" dirty="0">
                <a:latin typeface="Calibri"/>
                <a:ea typeface="Calibri"/>
                <a:cs typeface="Calibri"/>
              </a:rPr>
              <a:t>Select a facilitator and recorder</a:t>
            </a:r>
          </a:p>
          <a:p>
            <a:pPr marL="457200" indent="-457200">
              <a:spcBef>
                <a:spcPts val="0"/>
              </a:spcBef>
              <a:buFont typeface="+mj-lt"/>
              <a:buAutoNum type="arabicPeriod"/>
            </a:pPr>
            <a:r>
              <a:rPr lang="en-US" altLang="en-US" sz="2300" spc="100" dirty="0">
                <a:latin typeface="Calibri"/>
                <a:ea typeface="Calibri"/>
                <a:cs typeface="Calibri"/>
              </a:rPr>
              <a:t>Clarify purpose of the dialogue</a:t>
            </a:r>
          </a:p>
          <a:p>
            <a:pPr marL="457200" indent="-457200">
              <a:spcBef>
                <a:spcPts val="0"/>
              </a:spcBef>
              <a:buFont typeface="+mj-lt"/>
              <a:buAutoNum type="arabicPeriod"/>
            </a:pPr>
            <a:r>
              <a:rPr lang="en-US" altLang="en-US" sz="2300" spc="100" dirty="0">
                <a:latin typeface="Calibri"/>
                <a:ea typeface="Calibri"/>
                <a:cs typeface="Calibri"/>
              </a:rPr>
              <a:t>Start asking the questions in order</a:t>
            </a:r>
          </a:p>
          <a:p>
            <a:pPr marL="457200" indent="-457200">
              <a:spcBef>
                <a:spcPts val="0"/>
              </a:spcBef>
              <a:buFont typeface="+mj-lt"/>
              <a:buAutoNum type="arabicPeriod"/>
            </a:pPr>
            <a:r>
              <a:rPr lang="en-US" altLang="en-US" sz="2300" spc="100" dirty="0">
                <a:latin typeface="Calibri"/>
                <a:ea typeface="Calibri"/>
                <a:cs typeface="Calibri"/>
              </a:rPr>
              <a:t>Debrief what happens…</a:t>
            </a:r>
          </a:p>
        </p:txBody>
      </p:sp>
      <p:sp>
        <p:nvSpPr>
          <p:cNvPr id="5" name="Rectangle 2"/>
          <p:cNvSpPr txBox="1">
            <a:spLocks noChangeArrowheads="1"/>
          </p:cNvSpPr>
          <p:nvPr/>
        </p:nvSpPr>
        <p:spPr>
          <a:xfrm>
            <a:off x="2097504" y="743538"/>
            <a:ext cx="8313821" cy="147002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nSpc>
                <a:spcPct val="100000"/>
              </a:lnSpc>
              <a:spcBef>
                <a:spcPts val="0"/>
              </a:spcBef>
              <a:spcAft>
                <a:spcPts val="200"/>
              </a:spcAft>
              <a:buClr>
                <a:schemeClr val="accent1"/>
              </a:buClr>
              <a:buSzPct val="100000"/>
            </a:pPr>
            <a:r>
              <a:rPr lang="en-US" altLang="en-US" dirty="0"/>
              <a:t>Discovery and Action Dialogue</a:t>
            </a:r>
            <a:br>
              <a:rPr lang="en-US" altLang="en-US" sz="3600" dirty="0">
                <a:latin typeface="Calibri" panose="020F0502020204030204" pitchFamily="34" charset="0"/>
              </a:rPr>
            </a:br>
            <a:r>
              <a:rPr lang="en-US" altLang="en-US" sz="2400" cap="none" dirty="0">
                <a:solidFill>
                  <a:schemeClr val="tx1"/>
                </a:solidFill>
                <a:latin typeface="Calibri"/>
                <a:ea typeface="Calibri"/>
                <a:cs typeface="Calibri"/>
              </a:rPr>
              <a:t>Discover, spark and unleash local solutions to chronic problems</a:t>
            </a:r>
          </a:p>
        </p:txBody>
      </p:sp>
      <p:pic>
        <p:nvPicPr>
          <p:cNvPr id="6" name="Picture 3236"/>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45958" y="743538"/>
            <a:ext cx="9144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657348" y="0"/>
            <a:ext cx="2534652" cy="6858000"/>
          </a:xfrm>
          <a:prstGeom prst="rect">
            <a:avLst/>
          </a:prstGeom>
        </p:spPr>
      </p:pic>
    </p:spTree>
    <p:extLst>
      <p:ext uri="{BB962C8B-B14F-4D97-AF65-F5344CB8AC3E}">
        <p14:creationId xmlns:p14="http://schemas.microsoft.com/office/powerpoint/2010/main" val="302169231"/>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2310063" cy="6858000"/>
          </a:xfrm>
          <a:prstGeom prst="rect">
            <a:avLst/>
          </a:prstGeom>
        </p:spPr>
      </p:pic>
      <p:sp>
        <p:nvSpPr>
          <p:cNvPr id="33794" name="Rectangle 2"/>
          <p:cNvSpPr>
            <a:spLocks noGrp="1" noChangeArrowheads="1"/>
          </p:cNvSpPr>
          <p:nvPr>
            <p:ph type="title" idx="4294967295"/>
          </p:nvPr>
        </p:nvSpPr>
        <p:spPr>
          <a:xfrm>
            <a:off x="171450" y="1628306"/>
            <a:ext cx="2475497" cy="3516312"/>
          </a:xfrm>
        </p:spPr>
        <p:txBody>
          <a:bodyPr>
            <a:normAutofit/>
          </a:bodyPr>
          <a:lstStyle/>
          <a:p>
            <a:pPr algn="l"/>
            <a:r>
              <a:rPr lang="en-US" altLang="en-US" sz="4000" dirty="0"/>
              <a:t>Core Questions &amp; Their Purpose</a:t>
            </a:r>
          </a:p>
        </p:txBody>
      </p:sp>
      <p:graphicFrame>
        <p:nvGraphicFramePr>
          <p:cNvPr id="37929" name="Group 41"/>
          <p:cNvGraphicFramePr>
            <a:graphicFrameLocks noGrp="1"/>
          </p:cNvGraphicFramePr>
          <p:nvPr>
            <p:extLst/>
          </p:nvPr>
        </p:nvGraphicFramePr>
        <p:xfrm>
          <a:off x="2422358" y="495300"/>
          <a:ext cx="9521992" cy="6183535"/>
        </p:xfrm>
        <a:graphic>
          <a:graphicData uri="http://schemas.openxmlformats.org/drawingml/2006/table">
            <a:tbl>
              <a:tblPr/>
              <a:tblGrid>
                <a:gridCol w="2271300">
                  <a:extLst>
                    <a:ext uri="{9D8B030D-6E8A-4147-A177-3AD203B41FA5}">
                      <a16:colId xmlns:a16="http://schemas.microsoft.com/office/drawing/2014/main" val="20000"/>
                    </a:ext>
                  </a:extLst>
                </a:gridCol>
                <a:gridCol w="7250692">
                  <a:extLst>
                    <a:ext uri="{9D8B030D-6E8A-4147-A177-3AD203B41FA5}">
                      <a16:colId xmlns:a16="http://schemas.microsoft.com/office/drawing/2014/main" val="20001"/>
                    </a:ext>
                  </a:extLst>
                </a:gridCol>
              </a:tblGrid>
              <a:tr h="737478">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Calibri" panose="020F0502020204030204" pitchFamily="34" charset="0"/>
                          <a:ea typeface="Palatino"/>
                          <a:cs typeface="Palatino"/>
                        </a:rPr>
                        <a:t>How do you know when ____</a:t>
                      </a:r>
                      <a:r>
                        <a:rPr kumimoji="0" lang="en-US" sz="1400" b="1" i="1" u="none" strike="noStrike" cap="none" normalizeH="0" baseline="0" dirty="0">
                          <a:ln>
                            <a:noFill/>
                          </a:ln>
                          <a:solidFill>
                            <a:srgbClr val="0000CC"/>
                          </a:solidFill>
                          <a:effectLst/>
                          <a:latin typeface="Calibri" panose="020F0502020204030204" pitchFamily="34" charset="0"/>
                          <a:ea typeface="Palatino"/>
                          <a:cs typeface="Palatino"/>
                        </a:rPr>
                        <a:t>the problem</a:t>
                      </a:r>
                      <a:r>
                        <a:rPr kumimoji="0" lang="en-US" sz="1400" b="1" i="0" u="none" strike="noStrike" cap="none" normalizeH="0" baseline="0" dirty="0">
                          <a:ln>
                            <a:noFill/>
                          </a:ln>
                          <a:solidFill>
                            <a:schemeClr val="tx1"/>
                          </a:solidFill>
                          <a:effectLst/>
                          <a:latin typeface="Calibri" panose="020F0502020204030204" pitchFamily="34" charset="0"/>
                          <a:ea typeface="Palatino"/>
                          <a:cs typeface="Palatino"/>
                        </a:rPr>
                        <a:t> is present?</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CE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Calibri" panose="020F0502020204030204" pitchFamily="34" charset="0"/>
                          <a:ea typeface="Palatino"/>
                          <a:cs typeface="Palatino"/>
                        </a:rPr>
                        <a:t>~ Affirm the participant</a:t>
                      </a:r>
                      <a:r>
                        <a:rPr kumimoji="0" lang="en-US" altLang="en-US" sz="1800" b="0" i="0" u="none" strike="noStrike" cap="none" normalizeH="0" baseline="0">
                          <a:ln>
                            <a:noFill/>
                          </a:ln>
                          <a:solidFill>
                            <a:schemeClr val="tx1"/>
                          </a:solidFill>
                          <a:effectLst/>
                          <a:latin typeface="Calibri" panose="020F0502020204030204" pitchFamily="34" charset="0"/>
                          <a:ea typeface="Palatino"/>
                          <a:cs typeface="Palatino"/>
                        </a:rPr>
                        <a:t>’</a:t>
                      </a:r>
                      <a:r>
                        <a:rPr kumimoji="0" lang="en-US" sz="1800" b="0" i="0" u="none" strike="noStrike" cap="none" normalizeH="0" baseline="0">
                          <a:ln>
                            <a:noFill/>
                          </a:ln>
                          <a:solidFill>
                            <a:schemeClr val="tx1"/>
                          </a:solidFill>
                          <a:effectLst/>
                          <a:latin typeface="Calibri" panose="020F0502020204030204" pitchFamily="34" charset="0"/>
                          <a:ea typeface="Palatino"/>
                          <a:cs typeface="Palatino"/>
                        </a:rPr>
                        <a:t>s existing knowledge of the problem</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Calibri" panose="020F0502020204030204" pitchFamily="34" charset="0"/>
                          <a:ea typeface="Palatino"/>
                          <a:cs typeface="Palatino"/>
                        </a:rPr>
                        <a:t>~ Provide opportunities to get questions on the table</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60305">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Calibri" panose="020F0502020204030204" pitchFamily="34" charset="0"/>
                          <a:ea typeface="Palatino"/>
                          <a:cs typeface="Palatino"/>
                        </a:rPr>
                        <a:t>How do YOU contribute effectively to _______ </a:t>
                      </a:r>
                      <a:r>
                        <a:rPr kumimoji="0" lang="en-US" sz="1400" b="1" i="1" u="none" strike="noStrike" cap="none" normalizeH="0" baseline="0" dirty="0">
                          <a:ln>
                            <a:noFill/>
                          </a:ln>
                          <a:solidFill>
                            <a:srgbClr val="0000FF"/>
                          </a:solidFill>
                          <a:effectLst/>
                          <a:latin typeface="Calibri" panose="020F0502020204030204" pitchFamily="34" charset="0"/>
                          <a:ea typeface="Palatino"/>
                          <a:cs typeface="Palatino"/>
                        </a:rPr>
                        <a:t>solving the problem</a:t>
                      </a:r>
                      <a:r>
                        <a:rPr kumimoji="0" lang="en-US" sz="1400" b="1" i="0" u="none" strike="noStrike" cap="none" normalizeH="0" baseline="0" dirty="0">
                          <a:ln>
                            <a:noFill/>
                          </a:ln>
                          <a:solidFill>
                            <a:schemeClr val="tx1"/>
                          </a:solidFill>
                          <a:effectLst/>
                          <a:latin typeface="Calibri" panose="020F0502020204030204" pitchFamily="34" charset="0"/>
                          <a:ea typeface="Palatino"/>
                          <a:cs typeface="Palatino"/>
                        </a:rPr>
                        <a:t>?</a:t>
                      </a:r>
                      <a:endParaRPr kumimoji="0" lang="en-US" sz="2800" b="0" i="0" u="none" strike="noStrike" cap="none" normalizeH="0" baseline="0" dirty="0">
                        <a:ln>
                          <a:noFill/>
                        </a:ln>
                        <a:solidFill>
                          <a:schemeClr val="tx1"/>
                        </a:solidFill>
                        <a:effectLst/>
                        <a:latin typeface="Calibri" panose="020F0502020204030204" pitchFamily="34" charset="0"/>
                        <a:ea typeface="Palatino"/>
                        <a:cs typeface="Palatino"/>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CE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Calibri" panose="020F0502020204030204" pitchFamily="34" charset="0"/>
                          <a:ea typeface="Palatino"/>
                          <a:cs typeface="Palatino"/>
                        </a:rPr>
                        <a:t>~ Focus on personal practices, NOT on what other people don</a:t>
                      </a:r>
                      <a:r>
                        <a:rPr kumimoji="0" lang="ja-JP" altLang="en-US" sz="1800" b="0" i="0" u="none" strike="noStrike" cap="none" normalizeH="0" baseline="0">
                          <a:ln>
                            <a:noFill/>
                          </a:ln>
                          <a:solidFill>
                            <a:schemeClr val="tx1"/>
                          </a:solidFill>
                          <a:effectLst/>
                          <a:latin typeface="Calibri" panose="020F0502020204030204" pitchFamily="34" charset="0"/>
                          <a:ea typeface="Palatino"/>
                          <a:cs typeface="Palatino"/>
                        </a:rPr>
                        <a:t>’</a:t>
                      </a:r>
                      <a:r>
                        <a:rPr kumimoji="0" lang="en-US" altLang="ja-JP" sz="1800" b="0" i="0" u="none" strike="noStrike" cap="none" normalizeH="0" baseline="0">
                          <a:ln>
                            <a:noFill/>
                          </a:ln>
                          <a:solidFill>
                            <a:schemeClr val="tx1"/>
                          </a:solidFill>
                          <a:effectLst/>
                          <a:latin typeface="Calibri" panose="020F0502020204030204" pitchFamily="34" charset="0"/>
                          <a:ea typeface="Palatino"/>
                          <a:cs typeface="Palatino"/>
                        </a:rPr>
                        <a:t>t do</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Calibri" panose="020F0502020204030204" pitchFamily="34" charset="0"/>
                          <a:ea typeface="Palatino"/>
                          <a:cs typeface="Palatino"/>
                        </a:rPr>
                        <a:t>~ Amplify/confirm the participant</a:t>
                      </a:r>
                      <a:r>
                        <a:rPr kumimoji="0" lang="ja-JP" altLang="en-US" sz="1800" b="0" i="0" u="none" strike="noStrike" cap="none" normalizeH="0" baseline="0">
                          <a:ln>
                            <a:noFill/>
                          </a:ln>
                          <a:solidFill>
                            <a:schemeClr val="tx1"/>
                          </a:solidFill>
                          <a:effectLst/>
                          <a:latin typeface="Calibri" panose="020F0502020204030204" pitchFamily="34" charset="0"/>
                          <a:ea typeface="Palatino"/>
                          <a:cs typeface="Palatino"/>
                        </a:rPr>
                        <a:t>’</a:t>
                      </a:r>
                      <a:r>
                        <a:rPr kumimoji="0" lang="en-US" altLang="ja-JP" sz="1800" b="0" i="0" u="none" strike="noStrike" cap="none" normalizeH="0" baseline="0">
                          <a:ln>
                            <a:noFill/>
                          </a:ln>
                          <a:solidFill>
                            <a:schemeClr val="tx1"/>
                          </a:solidFill>
                          <a:effectLst/>
                          <a:latin typeface="Calibri" panose="020F0502020204030204" pitchFamily="34" charset="0"/>
                          <a:ea typeface="Palatino"/>
                          <a:cs typeface="Palatino"/>
                        </a:rPr>
                        <a:t>s knowledge of effective practices</a:t>
                      </a:r>
                      <a:endParaRPr kumimoji="0" lang="en-US" sz="1800" b="0" i="0" u="none" strike="noStrike" cap="none" normalizeH="0" baseline="0">
                        <a:ln>
                          <a:noFill/>
                        </a:ln>
                        <a:solidFill>
                          <a:schemeClr val="tx1"/>
                        </a:solidFill>
                        <a:effectLst/>
                        <a:latin typeface="Calibri" panose="020F0502020204030204" pitchFamily="34" charset="0"/>
                        <a:ea typeface="Palatino"/>
                        <a:cs typeface="Palatino"/>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81547">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tx1"/>
                          </a:solidFill>
                          <a:effectLst/>
                          <a:latin typeface="Calibri" panose="020F0502020204030204" pitchFamily="34" charset="0"/>
                          <a:ea typeface="Palatino"/>
                          <a:cs typeface="Palatino"/>
                        </a:rPr>
                        <a:t>What prevents you from doing this or taking these actions all the time?</a:t>
                      </a:r>
                      <a:endParaRPr kumimoji="0" lang="en-US" sz="2800" b="0" i="0" u="none" strike="noStrike" cap="none" normalizeH="0" baseline="0" dirty="0">
                        <a:ln>
                          <a:noFill/>
                        </a:ln>
                        <a:solidFill>
                          <a:schemeClr val="tx1"/>
                        </a:solidFill>
                        <a:effectLst/>
                        <a:latin typeface="Calibri" panose="020F0502020204030204" pitchFamily="34" charset="0"/>
                        <a:ea typeface="Palatino"/>
                        <a:cs typeface="Palatino"/>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CE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ea typeface="Palatino"/>
                          <a:cs typeface="Palatino"/>
                        </a:rPr>
                        <a:t>~ Identify real barriers and constraints to the effective behavior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1" u="none" strike="noStrike" cap="none" normalizeH="0" baseline="0" dirty="0">
                          <a:ln>
                            <a:noFill/>
                          </a:ln>
                          <a:solidFill>
                            <a:schemeClr val="tx1"/>
                          </a:solidFill>
                          <a:effectLst/>
                          <a:latin typeface="Calibri" panose="020F0502020204030204" pitchFamily="34" charset="0"/>
                          <a:ea typeface="Palatino"/>
                          <a:cs typeface="Palatino"/>
                        </a:rPr>
                        <a:t>~ What prevents you?</a:t>
                      </a:r>
                      <a:r>
                        <a:rPr kumimoji="0" lang="en-US" sz="1800" b="0" i="0" u="none" strike="noStrike" cap="none" normalizeH="0" baseline="0" dirty="0">
                          <a:ln>
                            <a:noFill/>
                          </a:ln>
                          <a:solidFill>
                            <a:schemeClr val="tx1"/>
                          </a:solidFill>
                          <a:effectLst/>
                          <a:latin typeface="Calibri" panose="020F0502020204030204" pitchFamily="34" charset="0"/>
                          <a:ea typeface="Palatino"/>
                          <a:cs typeface="Palatino"/>
                        </a:rPr>
                        <a:t> identifies barriers rather than </a:t>
                      </a:r>
                      <a:r>
                        <a:rPr kumimoji="0" lang="en-US" sz="1800" b="0" i="1" u="none" strike="noStrike" cap="none" normalizeH="0" baseline="0" dirty="0">
                          <a:ln>
                            <a:noFill/>
                          </a:ln>
                          <a:solidFill>
                            <a:schemeClr val="tx1"/>
                          </a:solidFill>
                          <a:effectLst/>
                          <a:latin typeface="Calibri" panose="020F0502020204030204" pitchFamily="34" charset="0"/>
                          <a:ea typeface="Palatino"/>
                          <a:cs typeface="Palatino"/>
                        </a:rPr>
                        <a:t>Why </a:t>
                      </a:r>
                      <a:r>
                        <a:rPr kumimoji="0" lang="en-US" sz="1800" b="1" i="1" u="none" strike="noStrike" cap="none" normalizeH="0" baseline="0" dirty="0">
                          <a:ln>
                            <a:noFill/>
                          </a:ln>
                          <a:solidFill>
                            <a:schemeClr val="tx1"/>
                          </a:solidFill>
                          <a:effectLst/>
                          <a:latin typeface="Calibri" panose="020F0502020204030204" pitchFamily="34" charset="0"/>
                          <a:ea typeface="Palatino"/>
                          <a:cs typeface="Palatino"/>
                        </a:rPr>
                        <a:t>don</a:t>
                      </a:r>
                      <a:r>
                        <a:rPr kumimoji="0" lang="ja-JP" altLang="en-US" sz="1800" b="1" i="1" u="none" strike="noStrike" cap="none" normalizeH="0" baseline="0" dirty="0">
                          <a:ln>
                            <a:noFill/>
                          </a:ln>
                          <a:solidFill>
                            <a:schemeClr val="tx1"/>
                          </a:solidFill>
                          <a:effectLst/>
                          <a:latin typeface="Calibri" panose="020F0502020204030204" pitchFamily="34" charset="0"/>
                          <a:ea typeface="Palatino"/>
                          <a:cs typeface="Palatino"/>
                        </a:rPr>
                        <a:t>’</a:t>
                      </a:r>
                      <a:r>
                        <a:rPr kumimoji="0" lang="en-US" altLang="ja-JP" sz="1800" b="1" i="1" u="none" strike="noStrike" cap="none" normalizeH="0" baseline="0" dirty="0">
                          <a:ln>
                            <a:noFill/>
                          </a:ln>
                          <a:solidFill>
                            <a:schemeClr val="tx1"/>
                          </a:solidFill>
                          <a:effectLst/>
                          <a:latin typeface="Calibri" panose="020F0502020204030204" pitchFamily="34" charset="0"/>
                          <a:ea typeface="Palatino"/>
                          <a:cs typeface="Palatino"/>
                        </a:rPr>
                        <a:t>t</a:t>
                      </a:r>
                      <a:r>
                        <a:rPr kumimoji="0" lang="en-US" altLang="ja-JP" sz="1800" b="0" i="1" u="none" strike="noStrike" cap="none" normalizeH="0" baseline="0" dirty="0">
                          <a:ln>
                            <a:noFill/>
                          </a:ln>
                          <a:solidFill>
                            <a:schemeClr val="tx1"/>
                          </a:solidFill>
                          <a:effectLst/>
                          <a:latin typeface="Calibri" panose="020F0502020204030204" pitchFamily="34" charset="0"/>
                          <a:ea typeface="Palatino"/>
                          <a:cs typeface="Palatino"/>
                        </a:rPr>
                        <a:t> you?</a:t>
                      </a:r>
                      <a:r>
                        <a:rPr kumimoji="0" lang="en-US" altLang="ja-JP" sz="1800" b="0" i="0" u="none" strike="noStrike" cap="none" normalizeH="0" baseline="0" dirty="0">
                          <a:ln>
                            <a:noFill/>
                          </a:ln>
                          <a:solidFill>
                            <a:schemeClr val="tx1"/>
                          </a:solidFill>
                          <a:effectLst/>
                          <a:latin typeface="Calibri" panose="020F0502020204030204" pitchFamily="34" charset="0"/>
                          <a:ea typeface="Palatino"/>
                          <a:cs typeface="Palatino"/>
                        </a:rPr>
                        <a:t> which sounds judgmental</a:t>
                      </a:r>
                      <a:endParaRPr kumimoji="0" lang="en-US" sz="1800" b="0" i="0" u="none" strike="noStrike" cap="none" normalizeH="0" baseline="0" dirty="0">
                        <a:ln>
                          <a:noFill/>
                        </a:ln>
                        <a:solidFill>
                          <a:schemeClr val="tx1"/>
                        </a:solidFill>
                        <a:effectLst/>
                        <a:latin typeface="Calibri" panose="020F0502020204030204" pitchFamily="34" charset="0"/>
                        <a:ea typeface="Palatino"/>
                        <a:cs typeface="Palatino"/>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28227">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Calibri" panose="020F0502020204030204" pitchFamily="34" charset="0"/>
                          <a:ea typeface="Palatino"/>
                          <a:cs typeface="Palatino"/>
                        </a:rPr>
                        <a:t>Is there anyone you know who is able to frequently ______ </a:t>
                      </a:r>
                      <a:r>
                        <a:rPr kumimoji="0" lang="en-US" sz="1400" b="1" i="1" u="none" strike="noStrike" cap="none" normalizeH="0" baseline="0">
                          <a:ln>
                            <a:noFill/>
                          </a:ln>
                          <a:solidFill>
                            <a:srgbClr val="0000FF"/>
                          </a:solidFill>
                          <a:effectLst/>
                          <a:latin typeface="Calibri" panose="020F0502020204030204" pitchFamily="34" charset="0"/>
                          <a:ea typeface="Palatino"/>
                          <a:cs typeface="Palatino"/>
                        </a:rPr>
                        <a:t>solve the problem, overcoming barriers</a:t>
                      </a:r>
                      <a:r>
                        <a:rPr kumimoji="0" lang="en-US" sz="1400" b="1" i="0" u="none" strike="noStrike" cap="none" normalizeH="0" baseline="0">
                          <a:ln>
                            <a:noFill/>
                          </a:ln>
                          <a:solidFill>
                            <a:schemeClr val="tx1"/>
                          </a:solidFill>
                          <a:effectLst/>
                          <a:latin typeface="Calibri" panose="020F0502020204030204" pitchFamily="34" charset="0"/>
                          <a:ea typeface="Palatino"/>
                          <a:cs typeface="Palatino"/>
                        </a:rPr>
                        <a:t>? How?</a:t>
                      </a:r>
                      <a:endParaRPr kumimoji="0" lang="en-US" sz="2800" b="0" i="0" u="none" strike="noStrike" cap="none" normalizeH="0" baseline="0">
                        <a:ln>
                          <a:noFill/>
                        </a:ln>
                        <a:solidFill>
                          <a:schemeClr val="tx1"/>
                        </a:solidFill>
                        <a:effectLst/>
                        <a:latin typeface="Calibri" panose="020F0502020204030204" pitchFamily="34" charset="0"/>
                        <a:ea typeface="Palatino"/>
                        <a:cs typeface="Palatino"/>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CE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ea typeface="Palatino"/>
                          <a:cs typeface="Palatino"/>
                        </a:rPr>
                        <a:t>~ Establish that getting around barriers is possible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ea typeface="Palatino"/>
                          <a:cs typeface="Palatino"/>
                        </a:rPr>
                        <a:t>~ Identify the existing-but-uncommon successful strategies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ea typeface="Palatino"/>
                          <a:cs typeface="Palatino"/>
                        </a:rPr>
                        <a:t>~ Spark curiosity and inventiveness</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20090">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Calibri" panose="020F0502020204030204" pitchFamily="34" charset="0"/>
                          <a:ea typeface="Palatino"/>
                          <a:cs typeface="Palatino"/>
                        </a:rPr>
                        <a:t>Do you have any ideas?</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CE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ea typeface="Palatino"/>
                          <a:cs typeface="Palatino"/>
                        </a:rPr>
                        <a:t>~ Identify the supports that make the desired behavior more likely</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ea typeface="Palatino"/>
                          <a:cs typeface="Palatino"/>
                        </a:rPr>
                        <a:t>~ Provide an opportunity for participants to generate and share new ideas for enabling the desired behavior</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20090">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Calibri" panose="020F0502020204030204" pitchFamily="34" charset="0"/>
                          <a:ea typeface="Palatino"/>
                          <a:cs typeface="Palatino"/>
                        </a:rPr>
                        <a:t>What needs to be done to make it happen?  Any volunteers?</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CE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ea typeface="Palatino"/>
                          <a:cs typeface="Palatino"/>
                        </a:rPr>
                        <a:t>~ Identify action steps, target dates &amp; feedback loops for metrics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ea typeface="Palatino"/>
                          <a:cs typeface="Palatino"/>
                        </a:rPr>
                        <a:t>~ Invite volunteers for each action step (capture ideas that don</a:t>
                      </a:r>
                      <a:r>
                        <a:rPr kumimoji="0" lang="ja-JP" altLang="en-US" sz="1800" b="0" i="0" u="none" strike="noStrike" cap="none" normalizeH="0" baseline="0" dirty="0">
                          <a:ln>
                            <a:noFill/>
                          </a:ln>
                          <a:solidFill>
                            <a:schemeClr val="tx1"/>
                          </a:solidFill>
                          <a:effectLst/>
                          <a:latin typeface="Calibri" panose="020F0502020204030204" pitchFamily="34" charset="0"/>
                          <a:ea typeface="Palatino"/>
                          <a:cs typeface="Palatino"/>
                        </a:rPr>
                        <a:t>’</a:t>
                      </a:r>
                      <a:r>
                        <a:rPr kumimoji="0" lang="en-US" altLang="ja-JP" sz="1800" b="0" i="0" u="none" strike="noStrike" cap="none" normalizeH="0" baseline="0" dirty="0">
                          <a:ln>
                            <a:noFill/>
                          </a:ln>
                          <a:solidFill>
                            <a:schemeClr val="tx1"/>
                          </a:solidFill>
                          <a:effectLst/>
                          <a:latin typeface="Calibri" panose="020F0502020204030204" pitchFamily="34" charset="0"/>
                          <a:ea typeface="Palatino"/>
                          <a:cs typeface="Palatino"/>
                        </a:rPr>
                        <a:t>t yet have an identified action plan or volunteer in your </a:t>
                      </a:r>
                      <a:r>
                        <a:rPr kumimoji="0" lang="ja-JP" altLang="en-US" sz="1800" b="0" i="0" u="none" strike="noStrike" cap="none" normalizeH="0" baseline="0" dirty="0">
                          <a:ln>
                            <a:noFill/>
                          </a:ln>
                          <a:solidFill>
                            <a:schemeClr val="tx1"/>
                          </a:solidFill>
                          <a:effectLst/>
                          <a:latin typeface="Calibri" panose="020F0502020204030204" pitchFamily="34" charset="0"/>
                          <a:ea typeface="Palatino"/>
                          <a:cs typeface="Palatino"/>
                        </a:rPr>
                        <a:t>“</a:t>
                      </a:r>
                      <a:r>
                        <a:rPr kumimoji="0" lang="en-US" altLang="ja-JP" sz="1800" b="0" i="0" u="none" strike="noStrike" cap="none" normalizeH="0" baseline="0" dirty="0">
                          <a:ln>
                            <a:noFill/>
                          </a:ln>
                          <a:solidFill>
                            <a:schemeClr val="tx1"/>
                          </a:solidFill>
                          <a:effectLst/>
                          <a:latin typeface="Calibri" panose="020F0502020204030204" pitchFamily="34" charset="0"/>
                          <a:ea typeface="Palatino"/>
                          <a:cs typeface="Palatino"/>
                        </a:rPr>
                        <a:t>butterfly</a:t>
                      </a:r>
                      <a:r>
                        <a:rPr kumimoji="0" lang="ja-JP" altLang="en-US" sz="1800" b="0" i="0" u="none" strike="noStrike" cap="none" normalizeH="0" baseline="0" dirty="0">
                          <a:ln>
                            <a:noFill/>
                          </a:ln>
                          <a:solidFill>
                            <a:schemeClr val="tx1"/>
                          </a:solidFill>
                          <a:effectLst/>
                          <a:latin typeface="Calibri" panose="020F0502020204030204" pitchFamily="34" charset="0"/>
                          <a:ea typeface="Palatino"/>
                          <a:cs typeface="Palatino"/>
                        </a:rPr>
                        <a:t>”</a:t>
                      </a:r>
                      <a:r>
                        <a:rPr kumimoji="0" lang="en-US" altLang="ja-JP" sz="1800" b="0" i="0" u="none" strike="noStrike" cap="none" normalizeH="0" baseline="0" dirty="0">
                          <a:ln>
                            <a:noFill/>
                          </a:ln>
                          <a:solidFill>
                            <a:schemeClr val="tx1"/>
                          </a:solidFill>
                          <a:effectLst/>
                          <a:latin typeface="Calibri" panose="020F0502020204030204" pitchFamily="34" charset="0"/>
                          <a:ea typeface="Palatino"/>
                          <a:cs typeface="Palatino"/>
                        </a:rPr>
                        <a:t> net.</a:t>
                      </a:r>
                      <a:endParaRPr kumimoji="0" lang="en-US" sz="1800" b="0" i="0" u="none" strike="noStrike" cap="none" normalizeH="0" baseline="0" dirty="0">
                        <a:ln>
                          <a:noFill/>
                        </a:ln>
                        <a:solidFill>
                          <a:schemeClr val="tx1"/>
                        </a:solidFill>
                        <a:effectLst/>
                        <a:latin typeface="Calibri" panose="020F0502020204030204" pitchFamily="34" charset="0"/>
                        <a:ea typeface="Palatino"/>
                        <a:cs typeface="Palatino"/>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37478">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Calibri" panose="020F0502020204030204" pitchFamily="34" charset="0"/>
                          <a:ea typeface="Palatino"/>
                          <a:cs typeface="Palatino"/>
                        </a:rPr>
                        <a:t>Who else needs to be involved?</a:t>
                      </a:r>
                      <a:endParaRPr kumimoji="0" lang="en-US" sz="2800" b="0" i="0" u="none" strike="noStrike" cap="none" normalizeH="0" baseline="0">
                        <a:ln>
                          <a:noFill/>
                        </a:ln>
                        <a:solidFill>
                          <a:schemeClr val="tx1"/>
                        </a:solidFill>
                        <a:effectLst/>
                        <a:latin typeface="Calibri" panose="020F0502020204030204" pitchFamily="34" charset="0"/>
                        <a:ea typeface="Palatino"/>
                        <a:cs typeface="Palatino"/>
                      </a:endParaRP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CE0"/>
                    </a:solidFill>
                  </a:tcPr>
                </a:tc>
                <a:tc>
                  <a:txBody>
                    <a:bodyPr/>
                    <a:lstStyle>
                      <a:lvl1pPr eaLnBrk="0" hangingPunct="0">
                        <a:spcBef>
                          <a:spcPct val="20000"/>
                        </a:spcBef>
                        <a:defRPr sz="28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20000"/>
                        </a:spcBef>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anose="020F0502020204030204" pitchFamily="34" charset="0"/>
                          <a:ea typeface="Palatino"/>
                          <a:cs typeface="Palatino"/>
                        </a:rPr>
                        <a:t>~ Widen the circle of people involved in discovering and inventing solutions, drawing in </a:t>
                      </a:r>
                      <a:r>
                        <a:rPr kumimoji="0" lang="en-US" sz="1800" b="1" i="1" u="none" strike="noStrike" cap="none" normalizeH="0" baseline="0" dirty="0">
                          <a:ln>
                            <a:noFill/>
                          </a:ln>
                          <a:solidFill>
                            <a:schemeClr val="tx1"/>
                          </a:solidFill>
                          <a:effectLst/>
                          <a:latin typeface="Calibri" panose="020F0502020204030204" pitchFamily="34" charset="0"/>
                          <a:ea typeface="Palatino"/>
                          <a:cs typeface="Palatino"/>
                        </a:rPr>
                        <a:t>unusual suspects</a:t>
                      </a:r>
                    </a:p>
                  </a:txBody>
                  <a:tcPr marT="45713" marB="4571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pic>
        <p:nvPicPr>
          <p:cNvPr id="33821" name="Picture 3236"/>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20131" y="528167"/>
            <a:ext cx="762000" cy="1100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8156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71284" y="0"/>
            <a:ext cx="3320716" cy="6858000"/>
          </a:xfrm>
          <a:prstGeom prst="rect">
            <a:avLst/>
          </a:prstGeom>
        </p:spPr>
      </p:pic>
      <p:sp>
        <p:nvSpPr>
          <p:cNvPr id="35842" name="Rectangle 2"/>
          <p:cNvSpPr>
            <a:spLocks noGrp="1" noChangeArrowheads="1"/>
          </p:cNvSpPr>
          <p:nvPr>
            <p:ph type="title" idx="4294967295"/>
          </p:nvPr>
        </p:nvSpPr>
        <p:spPr>
          <a:xfrm>
            <a:off x="1791585" y="360881"/>
            <a:ext cx="6934200" cy="914400"/>
          </a:xfrm>
        </p:spPr>
        <p:txBody>
          <a:bodyPr>
            <a:normAutofit/>
          </a:bodyPr>
          <a:lstStyle/>
          <a:p>
            <a:r>
              <a:rPr lang="en-US" altLang="en-US" sz="4500" dirty="0"/>
              <a:t>Facilitation Tips</a:t>
            </a:r>
          </a:p>
        </p:txBody>
      </p:sp>
      <p:sp>
        <p:nvSpPr>
          <p:cNvPr id="38915" name="Rectangle 3"/>
          <p:cNvSpPr>
            <a:spLocks noGrp="1" noChangeArrowheads="1"/>
          </p:cNvSpPr>
          <p:nvPr>
            <p:ph type="body" idx="4294967295"/>
          </p:nvPr>
        </p:nvSpPr>
        <p:spPr>
          <a:xfrm>
            <a:off x="510495" y="1657584"/>
            <a:ext cx="5104242" cy="4751002"/>
          </a:xfrm>
          <a:ln w="19050">
            <a:noFill/>
            <a:miter lim="800000"/>
            <a:headEnd/>
            <a:tailEnd/>
          </a:ln>
          <a:extLst>
            <a:ext uri="{AF507438-7753-43E0-B8FC-AC1667EBCBE1}">
              <a14:hiddenEffects xmlns:a14="http://schemas.microsoft.com/office/drawing/2010/main">
                <a:effectLst>
                  <a:outerShdw blurRad="63500" dist="35921" dir="2700000" algn="ctr" rotWithShape="0">
                    <a:schemeClr val="bg2">
                      <a:alpha val="74997"/>
                    </a:schemeClr>
                  </a:outerShdw>
                </a:effectLst>
              </a14:hiddenEffects>
            </a:ext>
          </a:extLst>
        </p:spPr>
        <p:txBody>
          <a:bodyPr>
            <a:noAutofit/>
          </a:bodyPr>
          <a:lstStyle/>
          <a:p>
            <a:pPr marL="609585" indent="-609585">
              <a:lnSpc>
                <a:spcPct val="80000"/>
              </a:lnSpc>
              <a:buNone/>
              <a:defRPr/>
            </a:pPr>
            <a:r>
              <a:rPr lang="en-US" sz="1800" b="1" dirty="0">
                <a:solidFill>
                  <a:srgbClr val="FF0000"/>
                </a:solidFill>
                <a:latin typeface="Palatino"/>
                <a:ea typeface="Palatino"/>
                <a:cs typeface="Palatino"/>
              </a:rPr>
              <a:t>Do not:</a:t>
            </a:r>
          </a:p>
          <a:p>
            <a:pPr marL="0" indent="0">
              <a:lnSpc>
                <a:spcPct val="120000"/>
              </a:lnSpc>
              <a:spcBef>
                <a:spcPts val="600"/>
              </a:spcBef>
              <a:spcAft>
                <a:spcPts val="600"/>
              </a:spcAft>
              <a:buNone/>
              <a:defRPr/>
            </a:pPr>
            <a:r>
              <a:rPr lang="en-US" sz="1800" dirty="0">
                <a:latin typeface="Calibri" panose="020F0502020204030204" pitchFamily="34" charset="0"/>
                <a:ea typeface="Palatino"/>
                <a:cs typeface="Palatino"/>
              </a:rPr>
              <a:t>Answer questions that have not been asked directly to you</a:t>
            </a:r>
          </a:p>
          <a:p>
            <a:pPr marL="0" indent="0">
              <a:lnSpc>
                <a:spcPct val="120000"/>
              </a:lnSpc>
              <a:spcBef>
                <a:spcPts val="600"/>
              </a:spcBef>
              <a:spcAft>
                <a:spcPts val="600"/>
              </a:spcAft>
              <a:buNone/>
              <a:defRPr/>
            </a:pPr>
            <a:r>
              <a:rPr lang="en-US" sz="1800" dirty="0">
                <a:latin typeface="Calibri" panose="020F0502020204030204" pitchFamily="34" charset="0"/>
                <a:ea typeface="Palatino"/>
                <a:cs typeface="Palatino"/>
              </a:rPr>
              <a:t>Miss opportunities to </a:t>
            </a:r>
            <a:r>
              <a:rPr lang="ja-JP" altLang="en-US" sz="1800" dirty="0">
                <a:latin typeface="Calibri" panose="020F0502020204030204" pitchFamily="34" charset="0"/>
                <a:ea typeface="Palatino"/>
                <a:cs typeface="Palatino"/>
              </a:rPr>
              <a:t>“</a:t>
            </a:r>
            <a:r>
              <a:rPr lang="en-US" altLang="ja-JP" sz="1800" dirty="0">
                <a:latin typeface="Calibri" panose="020F0502020204030204" pitchFamily="34" charset="0"/>
                <a:ea typeface="Palatino"/>
                <a:cs typeface="Palatino"/>
              </a:rPr>
              <a:t>catch butterflies</a:t>
            </a:r>
            <a:r>
              <a:rPr lang="ja-JP" altLang="en-US" sz="1800" dirty="0">
                <a:latin typeface="Calibri" panose="020F0502020204030204" pitchFamily="34" charset="0"/>
                <a:ea typeface="Palatino"/>
                <a:cs typeface="Palatino"/>
              </a:rPr>
              <a:t>”</a:t>
            </a:r>
            <a:r>
              <a:rPr lang="en-US" altLang="ja-JP" sz="1800" dirty="0">
                <a:latin typeface="Calibri" panose="020F0502020204030204" pitchFamily="34" charset="0"/>
                <a:ea typeface="Palatino"/>
                <a:cs typeface="Palatino"/>
              </a:rPr>
              <a:t> – record actions to be taken by participants (NOT YOU) as they pop up</a:t>
            </a:r>
          </a:p>
          <a:p>
            <a:pPr marL="0" indent="0">
              <a:lnSpc>
                <a:spcPct val="120000"/>
              </a:lnSpc>
              <a:spcBef>
                <a:spcPts val="600"/>
              </a:spcBef>
              <a:spcAft>
                <a:spcPts val="600"/>
              </a:spcAft>
              <a:buNone/>
              <a:defRPr/>
            </a:pPr>
            <a:r>
              <a:rPr lang="en-US" sz="1800" dirty="0">
                <a:latin typeface="Calibri" panose="020F0502020204030204" pitchFamily="34" charset="0"/>
                <a:ea typeface="Palatino"/>
                <a:cs typeface="Palatino"/>
              </a:rPr>
              <a:t>Come away with a to-do list for yourself</a:t>
            </a:r>
          </a:p>
          <a:p>
            <a:pPr marL="0" indent="0">
              <a:lnSpc>
                <a:spcPct val="120000"/>
              </a:lnSpc>
              <a:spcBef>
                <a:spcPts val="600"/>
              </a:spcBef>
              <a:spcAft>
                <a:spcPts val="600"/>
              </a:spcAft>
              <a:buNone/>
              <a:defRPr/>
            </a:pPr>
            <a:r>
              <a:rPr lang="en-US" altLang="ja-JP" sz="1800" i="1" dirty="0">
                <a:latin typeface="Calibri" panose="020F0502020204030204" pitchFamily="34" charset="0"/>
              </a:rPr>
              <a:t>Decide about me without me</a:t>
            </a:r>
            <a:r>
              <a:rPr lang="en-US" altLang="ja-JP" sz="1800" dirty="0">
                <a:latin typeface="Calibri" panose="020F0502020204030204" pitchFamily="34" charset="0"/>
              </a:rPr>
              <a:t>… instead invite “them” into the next dialogue </a:t>
            </a:r>
            <a:endParaRPr lang="en-US" sz="1800" dirty="0">
              <a:latin typeface="Calibri" panose="020F0502020204030204" pitchFamily="34" charset="0"/>
              <a:ea typeface="Palatino"/>
              <a:cs typeface="Palatino"/>
            </a:endParaRPr>
          </a:p>
          <a:p>
            <a:pPr marL="0" indent="0">
              <a:lnSpc>
                <a:spcPct val="120000"/>
              </a:lnSpc>
              <a:spcBef>
                <a:spcPts val="600"/>
              </a:spcBef>
              <a:spcAft>
                <a:spcPts val="600"/>
              </a:spcAft>
              <a:buNone/>
              <a:defRPr/>
            </a:pPr>
            <a:r>
              <a:rPr lang="en-US" sz="1800" dirty="0">
                <a:latin typeface="Calibri" panose="020F0502020204030204" pitchFamily="34" charset="0"/>
                <a:ea typeface="Palatino"/>
                <a:cs typeface="Palatino"/>
              </a:rPr>
              <a:t>Respond positively or negatively to contributions, instead the group sift through their own assessments (e.g., ask, </a:t>
            </a:r>
            <a:r>
              <a:rPr lang="ja-JP" altLang="en-US" sz="1800" dirty="0">
                <a:latin typeface="Calibri" panose="020F0502020204030204" pitchFamily="34" charset="0"/>
                <a:ea typeface="Palatino"/>
                <a:cs typeface="Palatino"/>
              </a:rPr>
              <a:t>“</a:t>
            </a:r>
            <a:r>
              <a:rPr lang="en-US" altLang="ja-JP" sz="1800" dirty="0">
                <a:latin typeface="Calibri" panose="020F0502020204030204" pitchFamily="34" charset="0"/>
                <a:ea typeface="Palatino"/>
                <a:cs typeface="Palatino"/>
              </a:rPr>
              <a:t>How do others think or feel about this suggestion?</a:t>
            </a:r>
            <a:r>
              <a:rPr lang="ja-JP" altLang="en-US" sz="1800" dirty="0">
                <a:latin typeface="Calibri" panose="020F0502020204030204" pitchFamily="34" charset="0"/>
                <a:ea typeface="Palatino"/>
                <a:cs typeface="Palatino"/>
              </a:rPr>
              <a:t>”</a:t>
            </a:r>
            <a:endParaRPr lang="en-US" sz="1800" b="1" dirty="0">
              <a:solidFill>
                <a:srgbClr val="006600"/>
              </a:solidFill>
              <a:latin typeface="Calibri" panose="020F0502020204030204" pitchFamily="34" charset="0"/>
              <a:ea typeface="Palatino"/>
              <a:cs typeface="Palatino"/>
            </a:endParaRPr>
          </a:p>
        </p:txBody>
      </p:sp>
      <p:pic>
        <p:nvPicPr>
          <p:cNvPr id="35844" name="Picture 3236"/>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10495" y="114936"/>
            <a:ext cx="9144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Rectangle 5"/>
          <p:cNvSpPr>
            <a:spLocks noChangeArrowheads="1"/>
          </p:cNvSpPr>
          <p:nvPr/>
        </p:nvSpPr>
        <p:spPr bwMode="auto">
          <a:xfrm>
            <a:off x="6095998" y="1499971"/>
            <a:ext cx="5791201" cy="5045208"/>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a:lstStyle>
            <a:lvl1pPr marL="609600" indent="-60960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nSpc>
                <a:spcPct val="80000"/>
              </a:lnSpc>
              <a:buFontTx/>
              <a:buNone/>
            </a:pPr>
            <a:r>
              <a:rPr lang="en-US" altLang="en-US" sz="2200" b="1" dirty="0">
                <a:solidFill>
                  <a:srgbClr val="006600"/>
                </a:solidFill>
                <a:latin typeface="Palatino"/>
                <a:ea typeface="Palatino"/>
                <a:cs typeface="Palatino"/>
              </a:rPr>
              <a:t>Do:</a:t>
            </a:r>
          </a:p>
          <a:p>
            <a:pPr>
              <a:lnSpc>
                <a:spcPct val="80000"/>
              </a:lnSpc>
              <a:buFontTx/>
              <a:buNone/>
            </a:pPr>
            <a:endParaRPr lang="en-US" altLang="en-US" sz="1600" b="1" dirty="0">
              <a:solidFill>
                <a:srgbClr val="006600"/>
              </a:solidFill>
              <a:latin typeface="Palatino"/>
              <a:ea typeface="Palatino"/>
              <a:cs typeface="Palatino"/>
            </a:endParaRPr>
          </a:p>
          <a:p>
            <a:pPr marL="0" indent="0">
              <a:lnSpc>
                <a:spcPct val="120000"/>
              </a:lnSpc>
              <a:spcBef>
                <a:spcPts val="600"/>
              </a:spcBef>
              <a:spcAft>
                <a:spcPts val="600"/>
              </a:spcAft>
              <a:buClr>
                <a:schemeClr val="accent1"/>
              </a:buClr>
              <a:buSzPct val="100000"/>
              <a:buNone/>
              <a:defRPr/>
            </a:pPr>
            <a:r>
              <a:rPr lang="en-US" altLang="en-US" sz="1800" dirty="0">
                <a:latin typeface="Calibri" panose="020F0502020204030204" pitchFamily="34" charset="0"/>
                <a:ea typeface="Palatino"/>
                <a:cs typeface="Palatino"/>
              </a:rPr>
              <a:t>Start with the purpose, We are here to stop/start __________!</a:t>
            </a:r>
          </a:p>
          <a:p>
            <a:pPr marL="0" indent="0">
              <a:lnSpc>
                <a:spcPct val="120000"/>
              </a:lnSpc>
              <a:spcBef>
                <a:spcPts val="600"/>
              </a:spcBef>
              <a:spcAft>
                <a:spcPts val="600"/>
              </a:spcAft>
              <a:buClr>
                <a:schemeClr val="accent1"/>
              </a:buClr>
              <a:buSzPct val="100000"/>
              <a:buNone/>
              <a:defRPr/>
            </a:pPr>
            <a:r>
              <a:rPr lang="ja-JP" altLang="en-US" sz="1800" dirty="0">
                <a:latin typeface="Calibri" panose="020F0502020204030204" pitchFamily="34" charset="0"/>
                <a:ea typeface="Palatino"/>
                <a:cs typeface="Palatino"/>
              </a:rPr>
              <a:t>“</a:t>
            </a:r>
            <a:r>
              <a:rPr lang="en-US" altLang="ja-JP" sz="1800" dirty="0">
                <a:latin typeface="Calibri" panose="020F0502020204030204" pitchFamily="34" charset="0"/>
                <a:ea typeface="Palatino"/>
                <a:cs typeface="Palatino"/>
              </a:rPr>
              <a:t>Give</a:t>
            </a:r>
            <a:r>
              <a:rPr lang="ja-JP" altLang="en-US" sz="1800" dirty="0">
                <a:latin typeface="Calibri" panose="020F0502020204030204" pitchFamily="34" charset="0"/>
                <a:ea typeface="Palatino"/>
                <a:cs typeface="Palatino"/>
              </a:rPr>
              <a:t>”</a:t>
            </a:r>
            <a:r>
              <a:rPr lang="en-US" altLang="ja-JP" sz="1800" dirty="0">
                <a:latin typeface="Calibri" panose="020F0502020204030204" pitchFamily="34" charset="0"/>
                <a:ea typeface="Palatino"/>
                <a:cs typeface="Palatino"/>
              </a:rPr>
              <a:t> questions back to the group, wait at least 20 seconds for a response (looking at your shoes can help!) </a:t>
            </a:r>
          </a:p>
          <a:p>
            <a:pPr marL="0" indent="0">
              <a:lnSpc>
                <a:spcPct val="120000"/>
              </a:lnSpc>
              <a:spcBef>
                <a:spcPts val="600"/>
              </a:spcBef>
              <a:spcAft>
                <a:spcPts val="600"/>
              </a:spcAft>
              <a:buClr>
                <a:schemeClr val="accent1"/>
              </a:buClr>
              <a:buSzPct val="100000"/>
              <a:buNone/>
              <a:defRPr/>
            </a:pPr>
            <a:r>
              <a:rPr lang="en-US" altLang="en-US" sz="1800" dirty="0">
                <a:latin typeface="Calibri" panose="020F0502020204030204" pitchFamily="34" charset="0"/>
                <a:ea typeface="Palatino"/>
                <a:cs typeface="Palatino"/>
              </a:rPr>
              <a:t>Encourage quiet people to talk</a:t>
            </a:r>
          </a:p>
          <a:p>
            <a:pPr marL="0" indent="0">
              <a:lnSpc>
                <a:spcPct val="120000"/>
              </a:lnSpc>
              <a:spcBef>
                <a:spcPts val="600"/>
              </a:spcBef>
              <a:spcAft>
                <a:spcPts val="600"/>
              </a:spcAft>
              <a:buClr>
                <a:schemeClr val="accent1"/>
              </a:buClr>
              <a:buSzPct val="100000"/>
              <a:buNone/>
              <a:defRPr/>
            </a:pPr>
            <a:r>
              <a:rPr lang="en-US" altLang="en-US" sz="1800" dirty="0">
                <a:latin typeface="Calibri" panose="020F0502020204030204" pitchFamily="34" charset="0"/>
                <a:ea typeface="Palatino"/>
                <a:cs typeface="Palatino"/>
              </a:rPr>
              <a:t>Flip cynical assertions by asking, </a:t>
            </a:r>
            <a:r>
              <a:rPr lang="ja-JP" altLang="en-US" sz="1800" dirty="0">
                <a:latin typeface="Calibri" panose="020F0502020204030204" pitchFamily="34" charset="0"/>
                <a:ea typeface="Palatino"/>
                <a:cs typeface="Palatino"/>
              </a:rPr>
              <a:t>“</a:t>
            </a:r>
            <a:r>
              <a:rPr lang="en-US" altLang="ja-JP" sz="1800" dirty="0">
                <a:latin typeface="Calibri" panose="020F0502020204030204" pitchFamily="34" charset="0"/>
                <a:ea typeface="Palatino"/>
                <a:cs typeface="Palatino"/>
              </a:rPr>
              <a:t>If I understand you correctly, no one has ever done this successfully or well!</a:t>
            </a:r>
            <a:r>
              <a:rPr lang="ja-JP" altLang="en-US" sz="1800" dirty="0">
                <a:latin typeface="Calibri" panose="020F0502020204030204" pitchFamily="34" charset="0"/>
                <a:ea typeface="Palatino"/>
                <a:cs typeface="Palatino"/>
              </a:rPr>
              <a:t>”</a:t>
            </a:r>
            <a:r>
              <a:rPr lang="en-US" altLang="ja-JP" sz="1800" dirty="0">
                <a:latin typeface="Calibri" panose="020F0502020204030204" pitchFamily="34" charset="0"/>
                <a:ea typeface="Palatino"/>
                <a:cs typeface="Palatino"/>
              </a:rPr>
              <a:t> </a:t>
            </a:r>
          </a:p>
          <a:p>
            <a:pPr marL="0" indent="0">
              <a:lnSpc>
                <a:spcPct val="120000"/>
              </a:lnSpc>
              <a:spcBef>
                <a:spcPts val="600"/>
              </a:spcBef>
              <a:spcAft>
                <a:spcPts val="600"/>
              </a:spcAft>
              <a:buClr>
                <a:schemeClr val="accent1"/>
              </a:buClr>
              <a:buSzPct val="100000"/>
              <a:buNone/>
              <a:defRPr/>
            </a:pPr>
            <a:r>
              <a:rPr lang="en-US" altLang="en-US" sz="1800" dirty="0">
                <a:latin typeface="Calibri" panose="020F0502020204030204" pitchFamily="34" charset="0"/>
                <a:ea typeface="Palatino"/>
                <a:cs typeface="Palatino"/>
              </a:rPr>
              <a:t>Work through all the questions without worrying about the order: the dialogue WILL be non-linear </a:t>
            </a:r>
          </a:p>
          <a:p>
            <a:pPr marL="0" indent="0">
              <a:lnSpc>
                <a:spcPct val="120000"/>
              </a:lnSpc>
              <a:spcBef>
                <a:spcPts val="600"/>
              </a:spcBef>
              <a:spcAft>
                <a:spcPts val="600"/>
              </a:spcAft>
              <a:buClr>
                <a:schemeClr val="accent1"/>
              </a:buClr>
              <a:buSzPct val="100000"/>
              <a:buNone/>
              <a:defRPr/>
            </a:pPr>
            <a:r>
              <a:rPr lang="en-US" altLang="en-US" sz="1800" dirty="0">
                <a:latin typeface="Calibri" panose="020F0502020204030204" pitchFamily="34" charset="0"/>
                <a:ea typeface="Palatino"/>
                <a:cs typeface="Palatino"/>
              </a:rPr>
              <a:t>Maintain humility, you </a:t>
            </a:r>
            <a:r>
              <a:rPr lang="ja-JP" altLang="en-US" sz="1800" dirty="0">
                <a:latin typeface="Calibri" panose="020F0502020204030204" pitchFamily="34" charset="0"/>
                <a:ea typeface="Palatino"/>
                <a:cs typeface="Palatino"/>
              </a:rPr>
              <a:t>“</a:t>
            </a:r>
            <a:r>
              <a:rPr lang="en-US" altLang="ja-JP" sz="1800" dirty="0">
                <a:latin typeface="Calibri" panose="020F0502020204030204" pitchFamily="34" charset="0"/>
                <a:ea typeface="Palatino"/>
                <a:cs typeface="Palatino"/>
              </a:rPr>
              <a:t>sit at the feet</a:t>
            </a:r>
            <a:r>
              <a:rPr lang="ja-JP" altLang="en-US" sz="1800" dirty="0">
                <a:latin typeface="Calibri" panose="020F0502020204030204" pitchFamily="34" charset="0"/>
                <a:ea typeface="Palatino"/>
                <a:cs typeface="Palatino"/>
              </a:rPr>
              <a:t>”</a:t>
            </a:r>
            <a:r>
              <a:rPr lang="en-US" altLang="ja-JP" sz="1800" dirty="0">
                <a:latin typeface="Calibri" panose="020F0502020204030204" pitchFamily="34" charset="0"/>
                <a:ea typeface="Palatino"/>
                <a:cs typeface="Palatino"/>
              </a:rPr>
              <a:t> of people with solutions</a:t>
            </a:r>
            <a:endParaRPr lang="en-US" altLang="en-US" sz="1800" dirty="0">
              <a:latin typeface="Calibri" panose="020F0502020204030204" pitchFamily="34" charset="0"/>
              <a:ea typeface="Palatino"/>
              <a:cs typeface="Palatino"/>
            </a:endParaRPr>
          </a:p>
        </p:txBody>
      </p:sp>
    </p:spTree>
    <p:extLst>
      <p:ext uri="{BB962C8B-B14F-4D97-AF65-F5344CB8AC3E}">
        <p14:creationId xmlns:p14="http://schemas.microsoft.com/office/powerpoint/2010/main" val="10898769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8915">
                                            <p:txEl>
                                              <p:pRg st="0" end="0"/>
                                            </p:txEl>
                                          </p:spTgt>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anim calcmode="lin" valueType="num">
                                      <p:cBhvr additive="base">
                                        <p:cTn id="11" dur="50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38915">
                                            <p:txEl>
                                              <p:pRg st="1" end="1"/>
                                            </p:txEl>
                                          </p:spTgt>
                                        </p:tgtEl>
                                        <p:attrNameLst>
                                          <p:attrName>ppt_y</p:attrName>
                                        </p:attrNameLst>
                                      </p:cBhvr>
                                      <p:tavLst>
                                        <p:tav tm="0">
                                          <p:val>
                                            <p:strVal val="1+#ppt_h/2"/>
                                          </p:val>
                                        </p:tav>
                                        <p:tav tm="100000">
                                          <p:val>
                                            <p:strVal val="#ppt_y"/>
                                          </p:val>
                                        </p:tav>
                                      </p:tavLst>
                                    </p:anim>
                                  </p:childTnLst>
                                </p:cTn>
                              </p:par>
                              <p:par>
                                <p:cTn id="13" presetID="7" presetClass="entr" presetSubtype="4" fill="hold" nodeType="with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anim calcmode="lin" valueType="num">
                                      <p:cBhvr additive="base">
                                        <p:cTn id="15" dur="50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16" dur="5000" fill="hold"/>
                                        <p:tgtEl>
                                          <p:spTgt spid="38915">
                                            <p:txEl>
                                              <p:pRg st="2" end="2"/>
                                            </p:txEl>
                                          </p:spTgt>
                                        </p:tgtEl>
                                        <p:attrNameLst>
                                          <p:attrName>ppt_y</p:attrName>
                                        </p:attrNameLst>
                                      </p:cBhvr>
                                      <p:tavLst>
                                        <p:tav tm="0">
                                          <p:val>
                                            <p:strVal val="1+#ppt_h/2"/>
                                          </p:val>
                                        </p:tav>
                                        <p:tav tm="100000">
                                          <p:val>
                                            <p:strVal val="#ppt_y"/>
                                          </p:val>
                                        </p:tav>
                                      </p:tavLst>
                                    </p:anim>
                                  </p:childTnLst>
                                </p:cTn>
                              </p:par>
                              <p:par>
                                <p:cTn id="17" presetID="7" presetClass="entr" presetSubtype="4" fill="hold" nodeType="withEffect">
                                  <p:stCondLst>
                                    <p:cond delay="0"/>
                                  </p:stCondLst>
                                  <p:childTnLst>
                                    <p:set>
                                      <p:cBhvr>
                                        <p:cTn id="18" dur="1" fill="hold">
                                          <p:stCondLst>
                                            <p:cond delay="0"/>
                                          </p:stCondLst>
                                        </p:cTn>
                                        <p:tgtEl>
                                          <p:spTgt spid="38915">
                                            <p:txEl>
                                              <p:pRg st="3" end="3"/>
                                            </p:txEl>
                                          </p:spTgt>
                                        </p:tgtEl>
                                        <p:attrNameLst>
                                          <p:attrName>style.visibility</p:attrName>
                                        </p:attrNameLst>
                                      </p:cBhvr>
                                      <p:to>
                                        <p:strVal val="visible"/>
                                      </p:to>
                                    </p:set>
                                    <p:anim calcmode="lin" valueType="num">
                                      <p:cBhvr additive="base">
                                        <p:cTn id="19" dur="5000" fill="hold"/>
                                        <p:tgtEl>
                                          <p:spTgt spid="38915">
                                            <p:txEl>
                                              <p:pRg st="3" end="3"/>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38915">
                                            <p:txEl>
                                              <p:pRg st="3" end="3"/>
                                            </p:txEl>
                                          </p:spTgt>
                                        </p:tgtEl>
                                        <p:attrNameLst>
                                          <p:attrName>ppt_y</p:attrName>
                                        </p:attrNameLst>
                                      </p:cBhvr>
                                      <p:tavLst>
                                        <p:tav tm="0">
                                          <p:val>
                                            <p:strVal val="1+#ppt_h/2"/>
                                          </p:val>
                                        </p:tav>
                                        <p:tav tm="100000">
                                          <p:val>
                                            <p:strVal val="#ppt_y"/>
                                          </p:val>
                                        </p:tav>
                                      </p:tavLst>
                                    </p:anim>
                                  </p:childTnLst>
                                </p:cTn>
                              </p:par>
                              <p:par>
                                <p:cTn id="21" presetID="7" presetClass="entr" presetSubtype="4" fill="hold" nodeType="withEffect">
                                  <p:stCondLst>
                                    <p:cond delay="0"/>
                                  </p:stCondLst>
                                  <p:childTnLst>
                                    <p:set>
                                      <p:cBhvr>
                                        <p:cTn id="22" dur="1" fill="hold">
                                          <p:stCondLst>
                                            <p:cond delay="0"/>
                                          </p:stCondLst>
                                        </p:cTn>
                                        <p:tgtEl>
                                          <p:spTgt spid="38915">
                                            <p:txEl>
                                              <p:pRg st="4" end="4"/>
                                            </p:txEl>
                                          </p:spTgt>
                                        </p:tgtEl>
                                        <p:attrNameLst>
                                          <p:attrName>style.visibility</p:attrName>
                                        </p:attrNameLst>
                                      </p:cBhvr>
                                      <p:to>
                                        <p:strVal val="visible"/>
                                      </p:to>
                                    </p:set>
                                    <p:anim calcmode="lin" valueType="num">
                                      <p:cBhvr additive="base">
                                        <p:cTn id="23" dur="50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additive="base">
                                        <p:cTn id="24" dur="5000" fill="hold"/>
                                        <p:tgtEl>
                                          <p:spTgt spid="38915">
                                            <p:txEl>
                                              <p:pRg st="4" end="4"/>
                                            </p:txEl>
                                          </p:spTgt>
                                        </p:tgtEl>
                                        <p:attrNameLst>
                                          <p:attrName>ppt_y</p:attrName>
                                        </p:attrNameLst>
                                      </p:cBhvr>
                                      <p:tavLst>
                                        <p:tav tm="0">
                                          <p:val>
                                            <p:strVal val="1+#ppt_h/2"/>
                                          </p:val>
                                        </p:tav>
                                        <p:tav tm="100000">
                                          <p:val>
                                            <p:strVal val="#ppt_y"/>
                                          </p:val>
                                        </p:tav>
                                      </p:tavLst>
                                    </p:anim>
                                  </p:childTnLst>
                                </p:cTn>
                              </p:par>
                              <p:par>
                                <p:cTn id="25" presetID="7" presetClass="entr" presetSubtype="4" fill="hold" nodeType="withEffect">
                                  <p:stCondLst>
                                    <p:cond delay="0"/>
                                  </p:stCondLst>
                                  <p:childTnLst>
                                    <p:set>
                                      <p:cBhvr>
                                        <p:cTn id="26" dur="1" fill="hold">
                                          <p:stCondLst>
                                            <p:cond delay="0"/>
                                          </p:stCondLst>
                                        </p:cTn>
                                        <p:tgtEl>
                                          <p:spTgt spid="38915">
                                            <p:txEl>
                                              <p:pRg st="5" end="5"/>
                                            </p:txEl>
                                          </p:spTgt>
                                        </p:tgtEl>
                                        <p:attrNameLst>
                                          <p:attrName>style.visibility</p:attrName>
                                        </p:attrNameLst>
                                      </p:cBhvr>
                                      <p:to>
                                        <p:strVal val="visible"/>
                                      </p:to>
                                    </p:set>
                                    <p:anim calcmode="lin" valueType="num">
                                      <p:cBhvr additive="base">
                                        <p:cTn id="27" dur="5000" fill="hold"/>
                                        <p:tgtEl>
                                          <p:spTgt spid="38915">
                                            <p:txEl>
                                              <p:pRg st="5" end="5"/>
                                            </p:txEl>
                                          </p:spTgt>
                                        </p:tgtEl>
                                        <p:attrNameLst>
                                          <p:attrName>ppt_x</p:attrName>
                                        </p:attrNameLst>
                                      </p:cBhvr>
                                      <p:tavLst>
                                        <p:tav tm="0">
                                          <p:val>
                                            <p:strVal val="#ppt_x"/>
                                          </p:val>
                                        </p:tav>
                                        <p:tav tm="100000">
                                          <p:val>
                                            <p:strVal val="#ppt_x"/>
                                          </p:val>
                                        </p:tav>
                                      </p:tavLst>
                                    </p:anim>
                                    <p:anim calcmode="lin" valueType="num">
                                      <p:cBhvr additive="base">
                                        <p:cTn id="28" dur="5000" fill="hold"/>
                                        <p:tgtEl>
                                          <p:spTgt spid="389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7" presetClass="entr" presetSubtype="4" fill="hold" nodeType="clickEffect">
                                  <p:stCondLst>
                                    <p:cond delay="0"/>
                                  </p:stCondLst>
                                  <p:childTnLst>
                                    <p:set>
                                      <p:cBhvr>
                                        <p:cTn id="32" dur="1" fill="hold">
                                          <p:stCondLst>
                                            <p:cond delay="0"/>
                                          </p:stCondLst>
                                        </p:cTn>
                                        <p:tgtEl>
                                          <p:spTgt spid="38917">
                                            <p:txEl>
                                              <p:pRg st="0" end="0"/>
                                            </p:txEl>
                                          </p:spTgt>
                                        </p:tgtEl>
                                        <p:attrNameLst>
                                          <p:attrName>style.visibility</p:attrName>
                                        </p:attrNameLst>
                                      </p:cBhvr>
                                      <p:to>
                                        <p:strVal val="visible"/>
                                      </p:to>
                                    </p:set>
                                    <p:anim calcmode="lin" valueType="num">
                                      <p:cBhvr additive="base">
                                        <p:cTn id="33" dur="5000" fill="hold"/>
                                        <p:tgtEl>
                                          <p:spTgt spid="38917">
                                            <p:txEl>
                                              <p:pRg st="0" end="0"/>
                                            </p:txEl>
                                          </p:spTgt>
                                        </p:tgtEl>
                                        <p:attrNameLst>
                                          <p:attrName>ppt_x</p:attrName>
                                        </p:attrNameLst>
                                      </p:cBhvr>
                                      <p:tavLst>
                                        <p:tav tm="0">
                                          <p:val>
                                            <p:strVal val="#ppt_x"/>
                                          </p:val>
                                        </p:tav>
                                        <p:tav tm="100000">
                                          <p:val>
                                            <p:strVal val="#ppt_x"/>
                                          </p:val>
                                        </p:tav>
                                      </p:tavLst>
                                    </p:anim>
                                    <p:anim calcmode="lin" valueType="num">
                                      <p:cBhvr additive="base">
                                        <p:cTn id="34" dur="5000" fill="hold"/>
                                        <p:tgtEl>
                                          <p:spTgt spid="38917">
                                            <p:txEl>
                                              <p:pRg st="0" end="0"/>
                                            </p:txEl>
                                          </p:spTgt>
                                        </p:tgtEl>
                                        <p:attrNameLst>
                                          <p:attrName>ppt_y</p:attrName>
                                        </p:attrNameLst>
                                      </p:cBhvr>
                                      <p:tavLst>
                                        <p:tav tm="0">
                                          <p:val>
                                            <p:strVal val="1+#ppt_h/2"/>
                                          </p:val>
                                        </p:tav>
                                        <p:tav tm="100000">
                                          <p:val>
                                            <p:strVal val="#ppt_y"/>
                                          </p:val>
                                        </p:tav>
                                      </p:tavLst>
                                    </p:anim>
                                  </p:childTnLst>
                                </p:cTn>
                              </p:par>
                              <p:par>
                                <p:cTn id="35" presetID="7" presetClass="entr" presetSubtype="4" fill="hold" nodeType="withEffect">
                                  <p:stCondLst>
                                    <p:cond delay="0"/>
                                  </p:stCondLst>
                                  <p:childTnLst>
                                    <p:set>
                                      <p:cBhvr>
                                        <p:cTn id="36" dur="1" fill="hold">
                                          <p:stCondLst>
                                            <p:cond delay="0"/>
                                          </p:stCondLst>
                                        </p:cTn>
                                        <p:tgtEl>
                                          <p:spTgt spid="38917">
                                            <p:txEl>
                                              <p:pRg st="2" end="2"/>
                                            </p:txEl>
                                          </p:spTgt>
                                        </p:tgtEl>
                                        <p:attrNameLst>
                                          <p:attrName>style.visibility</p:attrName>
                                        </p:attrNameLst>
                                      </p:cBhvr>
                                      <p:to>
                                        <p:strVal val="visible"/>
                                      </p:to>
                                    </p:set>
                                    <p:anim calcmode="lin" valueType="num">
                                      <p:cBhvr additive="base">
                                        <p:cTn id="37" dur="5000" fill="hold"/>
                                        <p:tgtEl>
                                          <p:spTgt spid="38917">
                                            <p:txEl>
                                              <p:pRg st="2" end="2"/>
                                            </p:txEl>
                                          </p:spTgt>
                                        </p:tgtEl>
                                        <p:attrNameLst>
                                          <p:attrName>ppt_x</p:attrName>
                                        </p:attrNameLst>
                                      </p:cBhvr>
                                      <p:tavLst>
                                        <p:tav tm="0">
                                          <p:val>
                                            <p:strVal val="#ppt_x"/>
                                          </p:val>
                                        </p:tav>
                                        <p:tav tm="100000">
                                          <p:val>
                                            <p:strVal val="#ppt_x"/>
                                          </p:val>
                                        </p:tav>
                                      </p:tavLst>
                                    </p:anim>
                                    <p:anim calcmode="lin" valueType="num">
                                      <p:cBhvr additive="base">
                                        <p:cTn id="38" dur="5000" fill="hold"/>
                                        <p:tgtEl>
                                          <p:spTgt spid="38917">
                                            <p:txEl>
                                              <p:pRg st="2" end="2"/>
                                            </p:txEl>
                                          </p:spTgt>
                                        </p:tgtEl>
                                        <p:attrNameLst>
                                          <p:attrName>ppt_y</p:attrName>
                                        </p:attrNameLst>
                                      </p:cBhvr>
                                      <p:tavLst>
                                        <p:tav tm="0">
                                          <p:val>
                                            <p:strVal val="1+#ppt_h/2"/>
                                          </p:val>
                                        </p:tav>
                                        <p:tav tm="100000">
                                          <p:val>
                                            <p:strVal val="#ppt_y"/>
                                          </p:val>
                                        </p:tav>
                                      </p:tavLst>
                                    </p:anim>
                                  </p:childTnLst>
                                </p:cTn>
                              </p:par>
                              <p:par>
                                <p:cTn id="39" presetID="7" presetClass="entr" presetSubtype="4" fill="hold" nodeType="withEffect">
                                  <p:stCondLst>
                                    <p:cond delay="0"/>
                                  </p:stCondLst>
                                  <p:childTnLst>
                                    <p:set>
                                      <p:cBhvr>
                                        <p:cTn id="40" dur="1" fill="hold">
                                          <p:stCondLst>
                                            <p:cond delay="0"/>
                                          </p:stCondLst>
                                        </p:cTn>
                                        <p:tgtEl>
                                          <p:spTgt spid="38917">
                                            <p:txEl>
                                              <p:pRg st="3" end="3"/>
                                            </p:txEl>
                                          </p:spTgt>
                                        </p:tgtEl>
                                        <p:attrNameLst>
                                          <p:attrName>style.visibility</p:attrName>
                                        </p:attrNameLst>
                                      </p:cBhvr>
                                      <p:to>
                                        <p:strVal val="visible"/>
                                      </p:to>
                                    </p:set>
                                    <p:anim calcmode="lin" valueType="num">
                                      <p:cBhvr additive="base">
                                        <p:cTn id="41" dur="5000" fill="hold"/>
                                        <p:tgtEl>
                                          <p:spTgt spid="38917">
                                            <p:txEl>
                                              <p:pRg st="3" end="3"/>
                                            </p:txEl>
                                          </p:spTgt>
                                        </p:tgtEl>
                                        <p:attrNameLst>
                                          <p:attrName>ppt_x</p:attrName>
                                        </p:attrNameLst>
                                      </p:cBhvr>
                                      <p:tavLst>
                                        <p:tav tm="0">
                                          <p:val>
                                            <p:strVal val="#ppt_x"/>
                                          </p:val>
                                        </p:tav>
                                        <p:tav tm="100000">
                                          <p:val>
                                            <p:strVal val="#ppt_x"/>
                                          </p:val>
                                        </p:tav>
                                      </p:tavLst>
                                    </p:anim>
                                    <p:anim calcmode="lin" valueType="num">
                                      <p:cBhvr additive="base">
                                        <p:cTn id="42" dur="5000" fill="hold"/>
                                        <p:tgtEl>
                                          <p:spTgt spid="38917">
                                            <p:txEl>
                                              <p:pRg st="3" end="3"/>
                                            </p:txEl>
                                          </p:spTgt>
                                        </p:tgtEl>
                                        <p:attrNameLst>
                                          <p:attrName>ppt_y</p:attrName>
                                        </p:attrNameLst>
                                      </p:cBhvr>
                                      <p:tavLst>
                                        <p:tav tm="0">
                                          <p:val>
                                            <p:strVal val="1+#ppt_h/2"/>
                                          </p:val>
                                        </p:tav>
                                        <p:tav tm="100000">
                                          <p:val>
                                            <p:strVal val="#ppt_y"/>
                                          </p:val>
                                        </p:tav>
                                      </p:tavLst>
                                    </p:anim>
                                  </p:childTnLst>
                                </p:cTn>
                              </p:par>
                              <p:par>
                                <p:cTn id="43" presetID="7" presetClass="entr" presetSubtype="4" fill="hold" nodeType="withEffect">
                                  <p:stCondLst>
                                    <p:cond delay="0"/>
                                  </p:stCondLst>
                                  <p:childTnLst>
                                    <p:set>
                                      <p:cBhvr>
                                        <p:cTn id="44" dur="1" fill="hold">
                                          <p:stCondLst>
                                            <p:cond delay="0"/>
                                          </p:stCondLst>
                                        </p:cTn>
                                        <p:tgtEl>
                                          <p:spTgt spid="38917">
                                            <p:txEl>
                                              <p:pRg st="4" end="4"/>
                                            </p:txEl>
                                          </p:spTgt>
                                        </p:tgtEl>
                                        <p:attrNameLst>
                                          <p:attrName>style.visibility</p:attrName>
                                        </p:attrNameLst>
                                      </p:cBhvr>
                                      <p:to>
                                        <p:strVal val="visible"/>
                                      </p:to>
                                    </p:set>
                                    <p:anim calcmode="lin" valueType="num">
                                      <p:cBhvr additive="base">
                                        <p:cTn id="45" dur="5000" fill="hold"/>
                                        <p:tgtEl>
                                          <p:spTgt spid="38917">
                                            <p:txEl>
                                              <p:pRg st="4" end="4"/>
                                            </p:txEl>
                                          </p:spTgt>
                                        </p:tgtEl>
                                        <p:attrNameLst>
                                          <p:attrName>ppt_x</p:attrName>
                                        </p:attrNameLst>
                                      </p:cBhvr>
                                      <p:tavLst>
                                        <p:tav tm="0">
                                          <p:val>
                                            <p:strVal val="#ppt_x"/>
                                          </p:val>
                                        </p:tav>
                                        <p:tav tm="100000">
                                          <p:val>
                                            <p:strVal val="#ppt_x"/>
                                          </p:val>
                                        </p:tav>
                                      </p:tavLst>
                                    </p:anim>
                                    <p:anim calcmode="lin" valueType="num">
                                      <p:cBhvr additive="base">
                                        <p:cTn id="46" dur="5000" fill="hold"/>
                                        <p:tgtEl>
                                          <p:spTgt spid="38917">
                                            <p:txEl>
                                              <p:pRg st="4" end="4"/>
                                            </p:txEl>
                                          </p:spTgt>
                                        </p:tgtEl>
                                        <p:attrNameLst>
                                          <p:attrName>ppt_y</p:attrName>
                                        </p:attrNameLst>
                                      </p:cBhvr>
                                      <p:tavLst>
                                        <p:tav tm="0">
                                          <p:val>
                                            <p:strVal val="1+#ppt_h/2"/>
                                          </p:val>
                                        </p:tav>
                                        <p:tav tm="100000">
                                          <p:val>
                                            <p:strVal val="#ppt_y"/>
                                          </p:val>
                                        </p:tav>
                                      </p:tavLst>
                                    </p:anim>
                                  </p:childTnLst>
                                </p:cTn>
                              </p:par>
                              <p:par>
                                <p:cTn id="47" presetID="7" presetClass="entr" presetSubtype="4" fill="hold" nodeType="withEffect">
                                  <p:stCondLst>
                                    <p:cond delay="0"/>
                                  </p:stCondLst>
                                  <p:childTnLst>
                                    <p:set>
                                      <p:cBhvr>
                                        <p:cTn id="48" dur="1" fill="hold">
                                          <p:stCondLst>
                                            <p:cond delay="0"/>
                                          </p:stCondLst>
                                        </p:cTn>
                                        <p:tgtEl>
                                          <p:spTgt spid="38917">
                                            <p:txEl>
                                              <p:pRg st="5" end="5"/>
                                            </p:txEl>
                                          </p:spTgt>
                                        </p:tgtEl>
                                        <p:attrNameLst>
                                          <p:attrName>style.visibility</p:attrName>
                                        </p:attrNameLst>
                                      </p:cBhvr>
                                      <p:to>
                                        <p:strVal val="visible"/>
                                      </p:to>
                                    </p:set>
                                    <p:anim calcmode="lin" valueType="num">
                                      <p:cBhvr additive="base">
                                        <p:cTn id="49" dur="5000" fill="hold"/>
                                        <p:tgtEl>
                                          <p:spTgt spid="38917">
                                            <p:txEl>
                                              <p:pRg st="5" end="5"/>
                                            </p:txEl>
                                          </p:spTgt>
                                        </p:tgtEl>
                                        <p:attrNameLst>
                                          <p:attrName>ppt_x</p:attrName>
                                        </p:attrNameLst>
                                      </p:cBhvr>
                                      <p:tavLst>
                                        <p:tav tm="0">
                                          <p:val>
                                            <p:strVal val="#ppt_x"/>
                                          </p:val>
                                        </p:tav>
                                        <p:tav tm="100000">
                                          <p:val>
                                            <p:strVal val="#ppt_x"/>
                                          </p:val>
                                        </p:tav>
                                      </p:tavLst>
                                    </p:anim>
                                    <p:anim calcmode="lin" valueType="num">
                                      <p:cBhvr additive="base">
                                        <p:cTn id="50" dur="5000" fill="hold"/>
                                        <p:tgtEl>
                                          <p:spTgt spid="38917">
                                            <p:txEl>
                                              <p:pRg st="5" end="5"/>
                                            </p:txEl>
                                          </p:spTgt>
                                        </p:tgtEl>
                                        <p:attrNameLst>
                                          <p:attrName>ppt_y</p:attrName>
                                        </p:attrNameLst>
                                      </p:cBhvr>
                                      <p:tavLst>
                                        <p:tav tm="0">
                                          <p:val>
                                            <p:strVal val="1+#ppt_h/2"/>
                                          </p:val>
                                        </p:tav>
                                        <p:tav tm="100000">
                                          <p:val>
                                            <p:strVal val="#ppt_y"/>
                                          </p:val>
                                        </p:tav>
                                      </p:tavLst>
                                    </p:anim>
                                  </p:childTnLst>
                                </p:cTn>
                              </p:par>
                              <p:par>
                                <p:cTn id="51" presetID="7" presetClass="entr" presetSubtype="4" fill="hold" nodeType="withEffect">
                                  <p:stCondLst>
                                    <p:cond delay="0"/>
                                  </p:stCondLst>
                                  <p:childTnLst>
                                    <p:set>
                                      <p:cBhvr>
                                        <p:cTn id="52" dur="1" fill="hold">
                                          <p:stCondLst>
                                            <p:cond delay="0"/>
                                          </p:stCondLst>
                                        </p:cTn>
                                        <p:tgtEl>
                                          <p:spTgt spid="38917">
                                            <p:txEl>
                                              <p:pRg st="6" end="6"/>
                                            </p:txEl>
                                          </p:spTgt>
                                        </p:tgtEl>
                                        <p:attrNameLst>
                                          <p:attrName>style.visibility</p:attrName>
                                        </p:attrNameLst>
                                      </p:cBhvr>
                                      <p:to>
                                        <p:strVal val="visible"/>
                                      </p:to>
                                    </p:set>
                                    <p:anim calcmode="lin" valueType="num">
                                      <p:cBhvr additive="base">
                                        <p:cTn id="53" dur="5000" fill="hold"/>
                                        <p:tgtEl>
                                          <p:spTgt spid="38917">
                                            <p:txEl>
                                              <p:pRg st="6" end="6"/>
                                            </p:txEl>
                                          </p:spTgt>
                                        </p:tgtEl>
                                        <p:attrNameLst>
                                          <p:attrName>ppt_x</p:attrName>
                                        </p:attrNameLst>
                                      </p:cBhvr>
                                      <p:tavLst>
                                        <p:tav tm="0">
                                          <p:val>
                                            <p:strVal val="#ppt_x"/>
                                          </p:val>
                                        </p:tav>
                                        <p:tav tm="100000">
                                          <p:val>
                                            <p:strVal val="#ppt_x"/>
                                          </p:val>
                                        </p:tav>
                                      </p:tavLst>
                                    </p:anim>
                                    <p:anim calcmode="lin" valueType="num">
                                      <p:cBhvr additive="base">
                                        <p:cTn id="54" dur="5000" fill="hold"/>
                                        <p:tgtEl>
                                          <p:spTgt spid="38917">
                                            <p:txEl>
                                              <p:pRg st="6" end="6"/>
                                            </p:txEl>
                                          </p:spTgt>
                                        </p:tgtEl>
                                        <p:attrNameLst>
                                          <p:attrName>ppt_y</p:attrName>
                                        </p:attrNameLst>
                                      </p:cBhvr>
                                      <p:tavLst>
                                        <p:tav tm="0">
                                          <p:val>
                                            <p:strVal val="1+#ppt_h/2"/>
                                          </p:val>
                                        </p:tav>
                                        <p:tav tm="100000">
                                          <p:val>
                                            <p:strVal val="#ppt_y"/>
                                          </p:val>
                                        </p:tav>
                                      </p:tavLst>
                                    </p:anim>
                                  </p:childTnLst>
                                </p:cTn>
                              </p:par>
                              <p:par>
                                <p:cTn id="55" presetID="7" presetClass="entr" presetSubtype="4" fill="hold" nodeType="withEffect">
                                  <p:stCondLst>
                                    <p:cond delay="0"/>
                                  </p:stCondLst>
                                  <p:childTnLst>
                                    <p:set>
                                      <p:cBhvr>
                                        <p:cTn id="56" dur="1" fill="hold">
                                          <p:stCondLst>
                                            <p:cond delay="0"/>
                                          </p:stCondLst>
                                        </p:cTn>
                                        <p:tgtEl>
                                          <p:spTgt spid="38917">
                                            <p:txEl>
                                              <p:pRg st="7" end="7"/>
                                            </p:txEl>
                                          </p:spTgt>
                                        </p:tgtEl>
                                        <p:attrNameLst>
                                          <p:attrName>style.visibility</p:attrName>
                                        </p:attrNameLst>
                                      </p:cBhvr>
                                      <p:to>
                                        <p:strVal val="visible"/>
                                      </p:to>
                                    </p:set>
                                    <p:anim calcmode="lin" valueType="num">
                                      <p:cBhvr additive="base">
                                        <p:cTn id="57" dur="5000" fill="hold"/>
                                        <p:tgtEl>
                                          <p:spTgt spid="38917">
                                            <p:txEl>
                                              <p:pRg st="7" end="7"/>
                                            </p:txEl>
                                          </p:spTgt>
                                        </p:tgtEl>
                                        <p:attrNameLst>
                                          <p:attrName>ppt_x</p:attrName>
                                        </p:attrNameLst>
                                      </p:cBhvr>
                                      <p:tavLst>
                                        <p:tav tm="0">
                                          <p:val>
                                            <p:strVal val="#ppt_x"/>
                                          </p:val>
                                        </p:tav>
                                        <p:tav tm="100000">
                                          <p:val>
                                            <p:strVal val="#ppt_x"/>
                                          </p:val>
                                        </p:tav>
                                      </p:tavLst>
                                    </p:anim>
                                    <p:anim calcmode="lin" valueType="num">
                                      <p:cBhvr additive="base">
                                        <p:cTn id="58" dur="5000" fill="hold"/>
                                        <p:tgtEl>
                                          <p:spTgt spid="3891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pic>
        <p:nvPicPr>
          <p:cNvPr id="538" name="Shape 538"/>
          <p:cNvPicPr preferRelativeResize="0"/>
          <p:nvPr/>
        </p:nvPicPr>
        <p:blipFill rotWithShape="1">
          <a:blip r:embed="rId3">
            <a:alphaModFix amt="10000"/>
          </a:blip>
          <a:srcRect/>
          <a:stretch/>
        </p:blipFill>
        <p:spPr>
          <a:xfrm>
            <a:off x="2137834" y="901700"/>
            <a:ext cx="7806319" cy="5816821"/>
          </a:xfrm>
          <a:prstGeom prst="rect">
            <a:avLst/>
          </a:prstGeom>
          <a:noFill/>
          <a:ln>
            <a:noFill/>
          </a:ln>
        </p:spPr>
      </p:pic>
      <p:grpSp>
        <p:nvGrpSpPr>
          <p:cNvPr id="539" name="Shape 539"/>
          <p:cNvGrpSpPr/>
          <p:nvPr/>
        </p:nvGrpSpPr>
        <p:grpSpPr>
          <a:xfrm>
            <a:off x="1835234" y="345173"/>
            <a:ext cx="8443792" cy="6598362"/>
            <a:chOff x="150341" y="82261"/>
            <a:chExt cx="8443792" cy="6598362"/>
          </a:xfrm>
        </p:grpSpPr>
        <p:sp>
          <p:nvSpPr>
            <p:cNvPr id="540" name="Shape 540"/>
            <p:cNvSpPr/>
            <p:nvPr/>
          </p:nvSpPr>
          <p:spPr>
            <a:xfrm>
              <a:off x="658533" y="452960"/>
              <a:ext cx="5542517" cy="6227663"/>
            </a:xfrm>
            <a:prstGeom prst="blockArc">
              <a:avLst>
                <a:gd name="adj1" fmla="val 12200941"/>
                <a:gd name="adj2" fmla="val 16747630"/>
                <a:gd name="adj3" fmla="val 4642"/>
              </a:avLst>
            </a:prstGeom>
            <a:noFill/>
            <a:ln>
              <a:noFill/>
            </a:ln>
          </p:spPr>
          <p:txBody>
            <a:bodyPr lIns="91425" tIns="91425" rIns="91425" bIns="91425" anchor="ctr" anchorCtr="0">
              <a:noAutofit/>
            </a:bodyPr>
            <a:lstStyle/>
            <a:p>
              <a:pPr lvl="0">
                <a:spcBef>
                  <a:spcPts val="0"/>
                </a:spcBef>
                <a:buNone/>
              </a:pPr>
              <a:endParaRPr/>
            </a:p>
          </p:txBody>
        </p:sp>
        <p:sp>
          <p:nvSpPr>
            <p:cNvPr id="541" name="Shape 541"/>
            <p:cNvSpPr/>
            <p:nvPr/>
          </p:nvSpPr>
          <p:spPr>
            <a:xfrm>
              <a:off x="681875" y="82261"/>
              <a:ext cx="6343342" cy="6043205"/>
            </a:xfrm>
            <a:prstGeom prst="blockArc">
              <a:avLst>
                <a:gd name="adj1" fmla="val 7361218"/>
                <a:gd name="adj2" fmla="val 11700798"/>
                <a:gd name="adj3" fmla="val 4642"/>
              </a:avLst>
            </a:prstGeom>
            <a:noFill/>
            <a:ln>
              <a:noFill/>
            </a:ln>
          </p:spPr>
          <p:txBody>
            <a:bodyPr lIns="91425" tIns="91425" rIns="91425" bIns="91425" anchor="ctr" anchorCtr="0">
              <a:noAutofit/>
            </a:bodyPr>
            <a:lstStyle/>
            <a:p>
              <a:pPr lvl="0">
                <a:spcBef>
                  <a:spcPts val="0"/>
                </a:spcBef>
                <a:buNone/>
              </a:pPr>
              <a:endParaRPr/>
            </a:p>
          </p:txBody>
        </p:sp>
        <p:sp>
          <p:nvSpPr>
            <p:cNvPr id="542" name="Shape 542"/>
            <p:cNvSpPr/>
            <p:nvPr/>
          </p:nvSpPr>
          <p:spPr>
            <a:xfrm>
              <a:off x="1653658" y="1023991"/>
              <a:ext cx="5311214" cy="5198244"/>
            </a:xfrm>
            <a:prstGeom prst="blockArc">
              <a:avLst>
                <a:gd name="adj1" fmla="val 2587171"/>
                <a:gd name="adj2" fmla="val 8197794"/>
                <a:gd name="adj3" fmla="val 4642"/>
              </a:avLst>
            </a:prstGeom>
            <a:noFill/>
            <a:ln>
              <a:noFill/>
            </a:ln>
          </p:spPr>
          <p:txBody>
            <a:bodyPr lIns="91425" tIns="91425" rIns="91425" bIns="91425" anchor="ctr" anchorCtr="0">
              <a:noAutofit/>
            </a:bodyPr>
            <a:lstStyle/>
            <a:p>
              <a:pPr lvl="0">
                <a:spcBef>
                  <a:spcPts val="0"/>
                </a:spcBef>
                <a:buNone/>
              </a:pPr>
              <a:endParaRPr/>
            </a:p>
          </p:txBody>
        </p:sp>
        <p:sp>
          <p:nvSpPr>
            <p:cNvPr id="543" name="Shape 543"/>
            <p:cNvSpPr/>
            <p:nvPr/>
          </p:nvSpPr>
          <p:spPr>
            <a:xfrm>
              <a:off x="3079777" y="452918"/>
              <a:ext cx="5311214" cy="5311214"/>
            </a:xfrm>
            <a:prstGeom prst="blockArc">
              <a:avLst>
                <a:gd name="adj1" fmla="val 20402602"/>
                <a:gd name="adj2" fmla="val 3767380"/>
                <a:gd name="adj3" fmla="val 4642"/>
              </a:avLst>
            </a:prstGeom>
            <a:noFill/>
            <a:ln>
              <a:noFill/>
            </a:ln>
          </p:spPr>
          <p:txBody>
            <a:bodyPr lIns="91425" tIns="91425" rIns="91425" bIns="91425" anchor="ctr" anchorCtr="0">
              <a:noAutofit/>
            </a:bodyPr>
            <a:lstStyle/>
            <a:p>
              <a:pPr lvl="0">
                <a:spcBef>
                  <a:spcPts val="0"/>
                </a:spcBef>
                <a:buNone/>
              </a:pPr>
              <a:endParaRPr/>
            </a:p>
          </p:txBody>
        </p:sp>
        <p:sp>
          <p:nvSpPr>
            <p:cNvPr id="544" name="Shape 544"/>
            <p:cNvSpPr/>
            <p:nvPr/>
          </p:nvSpPr>
          <p:spPr>
            <a:xfrm>
              <a:off x="470200" y="332055"/>
              <a:ext cx="8053977" cy="5559831"/>
            </a:xfrm>
            <a:prstGeom prst="blockArc">
              <a:avLst>
                <a:gd name="adj1" fmla="val 14785229"/>
                <a:gd name="adj2" fmla="val 19961999"/>
                <a:gd name="adj3" fmla="val 4642"/>
              </a:avLst>
            </a:prstGeom>
            <a:noFill/>
            <a:ln>
              <a:noFill/>
            </a:ln>
          </p:spPr>
          <p:txBody>
            <a:bodyPr lIns="91425" tIns="91425" rIns="91425" bIns="91425" anchor="ctr" anchorCtr="0">
              <a:noAutofit/>
            </a:bodyPr>
            <a:lstStyle/>
            <a:p>
              <a:pPr lvl="0">
                <a:spcBef>
                  <a:spcPts val="0"/>
                </a:spcBef>
                <a:buNone/>
              </a:pPr>
              <a:endParaRPr/>
            </a:p>
          </p:txBody>
        </p:sp>
        <p:sp>
          <p:nvSpPr>
            <p:cNvPr id="545" name="Shape 545"/>
            <p:cNvSpPr/>
            <p:nvPr/>
          </p:nvSpPr>
          <p:spPr>
            <a:xfrm>
              <a:off x="2988497" y="2263346"/>
              <a:ext cx="2805866" cy="2088218"/>
            </a:xfrm>
            <a:prstGeom prst="ellipse">
              <a:avLst/>
            </a:prstGeom>
            <a:gradFill>
              <a:gsLst>
                <a:gs pos="0">
                  <a:srgbClr val="F08B54"/>
                </a:gs>
                <a:gs pos="50000">
                  <a:srgbClr val="F67A26"/>
                </a:gs>
                <a:gs pos="100000">
                  <a:srgbClr val="E36A18"/>
                </a:gs>
              </a:gsLst>
              <a:lin ang="5400000" scaled="0"/>
            </a:gradFill>
            <a:ln w="9525" cap="flat" cmpd="sng">
              <a:solidFill>
                <a:schemeClr val="accent2"/>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46" name="Shape 546"/>
            <p:cNvSpPr txBox="1"/>
            <p:nvPr/>
          </p:nvSpPr>
          <p:spPr>
            <a:xfrm>
              <a:off x="3399407" y="2569158"/>
              <a:ext cx="1984045" cy="1476592"/>
            </a:xfrm>
            <a:prstGeom prst="rect">
              <a:avLst/>
            </a:prstGeom>
            <a:noFill/>
            <a:ln>
              <a:noFill/>
            </a:ln>
          </p:spPr>
          <p:txBody>
            <a:bodyPr lIns="30475" tIns="30475" rIns="30475" bIns="30475" anchor="ctr" anchorCtr="0">
              <a:noAutofit/>
            </a:bodyPr>
            <a:lstStyle/>
            <a:p>
              <a:pPr marL="0" marR="0" lvl="0" indent="0" algn="ctr" rtl="0">
                <a:lnSpc>
                  <a:spcPct val="90000"/>
                </a:lnSpc>
                <a:spcBef>
                  <a:spcPts val="0"/>
                </a:spcBef>
                <a:spcAft>
                  <a:spcPts val="0"/>
                </a:spcAft>
                <a:buClr>
                  <a:srgbClr val="FFFFFF"/>
                </a:buClr>
                <a:buSzPct val="25000"/>
                <a:buFont typeface="Calibri"/>
                <a:buNone/>
              </a:pPr>
              <a:r>
                <a:rPr lang="en-US" sz="2400" b="1" cap="none" dirty="0" err="1">
                  <a:solidFill>
                    <a:srgbClr val="FFFFFF"/>
                  </a:solidFill>
                  <a:latin typeface="Calibri"/>
                  <a:ea typeface="Calibri"/>
                  <a:cs typeface="Calibri"/>
                  <a:sym typeface="Calibri"/>
                </a:rPr>
                <a:t>DaD</a:t>
              </a:r>
              <a:endParaRPr lang="en-US" sz="2400" b="1" cap="none" dirty="0">
                <a:solidFill>
                  <a:srgbClr val="FFFFFF"/>
                </a:solidFill>
                <a:latin typeface="Calibri"/>
                <a:ea typeface="Calibri"/>
                <a:cs typeface="Calibri"/>
                <a:sym typeface="Calibri"/>
              </a:endParaRPr>
            </a:p>
            <a:p>
              <a:pPr lvl="0" algn="ctr">
                <a:lnSpc>
                  <a:spcPct val="90000"/>
                </a:lnSpc>
                <a:spcBef>
                  <a:spcPts val="840"/>
                </a:spcBef>
                <a:buClr>
                  <a:schemeClr val="lt1"/>
                </a:buClr>
                <a:buSzPct val="25000"/>
              </a:pPr>
              <a:r>
                <a:rPr lang="en-US" b="1" dirty="0"/>
                <a:t>Discover, Invent, and Unleash Local Solutions to Chronic Problems </a:t>
              </a:r>
              <a:endParaRPr lang="en-US" sz="1800" b="0" i="0" dirty="0">
                <a:solidFill>
                  <a:schemeClr val="lt1"/>
                </a:solidFill>
                <a:latin typeface="Calibri"/>
                <a:ea typeface="Calibri"/>
                <a:cs typeface="Calibri"/>
                <a:sym typeface="Calibri"/>
              </a:endParaRPr>
            </a:p>
          </p:txBody>
        </p:sp>
        <p:sp>
          <p:nvSpPr>
            <p:cNvPr id="547" name="Shape 547"/>
            <p:cNvSpPr/>
            <p:nvPr/>
          </p:nvSpPr>
          <p:spPr>
            <a:xfrm>
              <a:off x="2890041" y="160120"/>
              <a:ext cx="2444081" cy="1712236"/>
            </a:xfrm>
            <a:prstGeom prst="ellipse">
              <a:avLst/>
            </a:prstGeom>
            <a:gradFill>
              <a:gsLst>
                <a:gs pos="0">
                  <a:srgbClr val="5F82CA"/>
                </a:gs>
                <a:gs pos="50000">
                  <a:srgbClr val="3C70CA"/>
                </a:gs>
                <a:gs pos="100000">
                  <a:srgbClr val="2E60B9"/>
                </a:gs>
              </a:gsLst>
              <a:lin ang="5400000" scaled="0"/>
            </a:gradFill>
            <a:ln>
              <a:noFill/>
            </a:ln>
            <a:effectLst>
              <a:outerShdw blurRad="57150" dist="19050" dir="5400000" algn="ctr" rotWithShape="0">
                <a:srgbClr val="000000">
                  <a:alpha val="62745"/>
                </a:srgbClr>
              </a:outerShdw>
            </a:effectLst>
          </p:spPr>
          <p:txBody>
            <a:bodyPr lIns="91425" tIns="91425" rIns="91425" bIns="91425" anchor="ctr" anchorCtr="0">
              <a:noAutofit/>
            </a:bodyPr>
            <a:lstStyle/>
            <a:p>
              <a:pPr lvl="0">
                <a:spcBef>
                  <a:spcPts val="0"/>
                </a:spcBef>
                <a:buNone/>
              </a:pPr>
              <a:endParaRPr/>
            </a:p>
          </p:txBody>
        </p:sp>
        <p:sp>
          <p:nvSpPr>
            <p:cNvPr id="548" name="Shape 548"/>
            <p:cNvSpPr txBox="1"/>
            <p:nvPr/>
          </p:nvSpPr>
          <p:spPr>
            <a:xfrm>
              <a:off x="3247968" y="410872"/>
              <a:ext cx="1728227" cy="1210734"/>
            </a:xfrm>
            <a:prstGeom prst="rect">
              <a:avLst/>
            </a:prstGeom>
            <a:noFill/>
            <a:ln>
              <a:noFill/>
            </a:ln>
          </p:spPr>
          <p:txBody>
            <a:bodyPr lIns="25400" tIns="25400" rIns="25400" bIns="254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2000" dirty="0">
                  <a:solidFill>
                    <a:schemeClr val="lt1"/>
                  </a:solidFill>
                  <a:latin typeface="Calibri"/>
                  <a:ea typeface="Calibri"/>
                  <a:cs typeface="Calibri"/>
                  <a:sym typeface="Calibri"/>
                </a:rPr>
                <a:t>Uncover tacit or latent solutions to shared challenges</a:t>
              </a:r>
            </a:p>
          </p:txBody>
        </p:sp>
        <p:sp>
          <p:nvSpPr>
            <p:cNvPr id="549" name="Shape 549"/>
            <p:cNvSpPr/>
            <p:nvPr/>
          </p:nvSpPr>
          <p:spPr>
            <a:xfrm>
              <a:off x="6315403" y="1347783"/>
              <a:ext cx="2278730" cy="1712236"/>
            </a:xfrm>
            <a:prstGeom prst="ellipse">
              <a:avLst/>
            </a:prstGeom>
            <a:gradFill>
              <a:gsLst>
                <a:gs pos="0">
                  <a:srgbClr val="5F82CA"/>
                </a:gs>
                <a:gs pos="50000">
                  <a:srgbClr val="3C70CA"/>
                </a:gs>
                <a:gs pos="100000">
                  <a:srgbClr val="2E60B9"/>
                </a:gs>
              </a:gsLst>
              <a:lin ang="5400000" scaled="0"/>
            </a:gradFill>
            <a:ln>
              <a:noFill/>
            </a:ln>
            <a:effectLst>
              <a:outerShdw blurRad="57150" dist="19050" dir="5400000" algn="ctr" rotWithShape="0">
                <a:srgbClr val="000000">
                  <a:alpha val="62745"/>
                </a:srgbClr>
              </a:outerShdw>
            </a:effectLst>
          </p:spPr>
          <p:txBody>
            <a:bodyPr lIns="91425" tIns="91425" rIns="91425" bIns="91425" anchor="ctr" anchorCtr="0">
              <a:noAutofit/>
            </a:bodyPr>
            <a:lstStyle/>
            <a:p>
              <a:pPr lvl="0">
                <a:spcBef>
                  <a:spcPts val="0"/>
                </a:spcBef>
                <a:buNone/>
              </a:pPr>
              <a:endParaRPr/>
            </a:p>
          </p:txBody>
        </p:sp>
        <p:sp>
          <p:nvSpPr>
            <p:cNvPr id="550" name="Shape 550"/>
            <p:cNvSpPr txBox="1"/>
            <p:nvPr/>
          </p:nvSpPr>
          <p:spPr>
            <a:xfrm>
              <a:off x="6649114" y="1598534"/>
              <a:ext cx="1611305" cy="1210734"/>
            </a:xfrm>
            <a:prstGeom prst="rect">
              <a:avLst/>
            </a:prstGeom>
            <a:noFill/>
            <a:ln>
              <a:noFill/>
            </a:ln>
          </p:spPr>
          <p:txBody>
            <a:bodyPr lIns="25400" tIns="25400" rIns="25400" bIns="254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2000" b="0" dirty="0">
                  <a:solidFill>
                    <a:schemeClr val="lt1"/>
                  </a:solidFill>
                  <a:latin typeface="Calibri"/>
                  <a:ea typeface="Calibri"/>
                  <a:cs typeface="Calibri"/>
                  <a:sym typeface="Calibri"/>
                </a:rPr>
                <a:t>Unlimited number of groups, chairs, paper, flip chart</a:t>
              </a:r>
            </a:p>
          </p:txBody>
        </p:sp>
        <p:sp>
          <p:nvSpPr>
            <p:cNvPr id="551" name="Shape 551"/>
            <p:cNvSpPr/>
            <p:nvPr/>
          </p:nvSpPr>
          <p:spPr>
            <a:xfrm>
              <a:off x="4745564" y="4427425"/>
              <a:ext cx="2914225" cy="1937447"/>
            </a:xfrm>
            <a:prstGeom prst="ellipse">
              <a:avLst/>
            </a:prstGeom>
            <a:gradFill>
              <a:gsLst>
                <a:gs pos="0">
                  <a:srgbClr val="5F82CA"/>
                </a:gs>
                <a:gs pos="50000">
                  <a:srgbClr val="3C70CA"/>
                </a:gs>
                <a:gs pos="100000">
                  <a:srgbClr val="2E60B9"/>
                </a:gs>
              </a:gsLst>
              <a:lin ang="5400000" scaled="0"/>
            </a:gradFill>
            <a:ln>
              <a:noFill/>
            </a:ln>
            <a:effectLst>
              <a:outerShdw blurRad="57150" dist="19050" dir="5400000" algn="ctr" rotWithShape="0">
                <a:srgbClr val="000000">
                  <a:alpha val="62745"/>
                </a:srgbClr>
              </a:outerShdw>
            </a:effectLst>
          </p:spPr>
          <p:txBody>
            <a:bodyPr lIns="91425" tIns="91425" rIns="91425" bIns="91425" anchor="ctr" anchorCtr="0">
              <a:noAutofit/>
            </a:bodyPr>
            <a:lstStyle/>
            <a:p>
              <a:pPr lvl="0">
                <a:spcBef>
                  <a:spcPts val="0"/>
                </a:spcBef>
                <a:buNone/>
              </a:pPr>
              <a:endParaRPr/>
            </a:p>
          </p:txBody>
        </p:sp>
        <p:sp>
          <p:nvSpPr>
            <p:cNvPr id="552" name="Shape 552"/>
            <p:cNvSpPr txBox="1"/>
            <p:nvPr/>
          </p:nvSpPr>
          <p:spPr>
            <a:xfrm>
              <a:off x="5172344" y="4711157"/>
              <a:ext cx="2060668" cy="1369980"/>
            </a:xfrm>
            <a:prstGeom prst="rect">
              <a:avLst/>
            </a:prstGeom>
            <a:noFill/>
            <a:ln>
              <a:noFill/>
            </a:ln>
          </p:spPr>
          <p:txBody>
            <a:bodyPr lIns="22850" tIns="22850" rIns="22850" bIns="2285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1800" b="0" dirty="0">
                  <a:solidFill>
                    <a:schemeClr val="lt1"/>
                  </a:solidFill>
                  <a:latin typeface="Calibri"/>
                  <a:ea typeface="Calibri"/>
                  <a:cs typeface="Calibri"/>
                  <a:sym typeface="Calibri"/>
                </a:rPr>
                <a:t>Facilitator intro’s question, everyone is included and can contribute</a:t>
              </a:r>
              <a:endParaRPr lang="en-US" sz="1800" b="0" i="0" dirty="0">
                <a:solidFill>
                  <a:schemeClr val="lt1"/>
                </a:solidFill>
                <a:latin typeface="Calibri"/>
                <a:ea typeface="Calibri"/>
                <a:cs typeface="Calibri"/>
                <a:sym typeface="Calibri"/>
              </a:endParaRPr>
            </a:p>
          </p:txBody>
        </p:sp>
        <p:sp>
          <p:nvSpPr>
            <p:cNvPr id="553" name="Shape 553"/>
            <p:cNvSpPr/>
            <p:nvPr/>
          </p:nvSpPr>
          <p:spPr>
            <a:xfrm>
              <a:off x="1224940" y="4548294"/>
              <a:ext cx="2397370" cy="1712236"/>
            </a:xfrm>
            <a:prstGeom prst="ellipse">
              <a:avLst/>
            </a:prstGeom>
            <a:gradFill>
              <a:gsLst>
                <a:gs pos="0">
                  <a:srgbClr val="5F82CA"/>
                </a:gs>
                <a:gs pos="50000">
                  <a:srgbClr val="3C70CA"/>
                </a:gs>
                <a:gs pos="100000">
                  <a:srgbClr val="2E60B9"/>
                </a:gs>
              </a:gsLst>
              <a:lin ang="5400000" scaled="0"/>
            </a:gradFill>
            <a:ln>
              <a:noFill/>
            </a:ln>
            <a:effectLst>
              <a:outerShdw blurRad="57150" dist="19050" dir="5400000" algn="ctr" rotWithShape="0">
                <a:srgbClr val="000000">
                  <a:alpha val="62745"/>
                </a:srgbClr>
              </a:outerShdw>
            </a:effectLst>
          </p:spPr>
          <p:txBody>
            <a:bodyPr lIns="91425" tIns="91425" rIns="91425" bIns="91425" anchor="ctr" anchorCtr="0">
              <a:noAutofit/>
            </a:bodyPr>
            <a:lstStyle/>
            <a:p>
              <a:pPr lvl="0">
                <a:spcBef>
                  <a:spcPts val="0"/>
                </a:spcBef>
                <a:buNone/>
              </a:pPr>
              <a:endParaRPr/>
            </a:p>
          </p:txBody>
        </p:sp>
        <p:sp>
          <p:nvSpPr>
            <p:cNvPr id="554" name="Shape 554"/>
            <p:cNvSpPr txBox="1"/>
            <p:nvPr/>
          </p:nvSpPr>
          <p:spPr>
            <a:xfrm>
              <a:off x="1576026" y="4799044"/>
              <a:ext cx="1695197" cy="1210734"/>
            </a:xfrm>
            <a:prstGeom prst="rect">
              <a:avLst/>
            </a:prstGeom>
            <a:noFill/>
            <a:ln>
              <a:noFill/>
            </a:ln>
          </p:spPr>
          <p:txBody>
            <a:bodyPr lIns="25400" tIns="25400" rIns="25400" bIns="254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2000" dirty="0">
                  <a:solidFill>
                    <a:schemeClr val="lt1"/>
                  </a:solidFill>
                  <a:latin typeface="Calibri"/>
                  <a:ea typeface="Calibri"/>
                  <a:cs typeface="Calibri"/>
                  <a:sym typeface="Calibri"/>
                </a:rPr>
                <a:t>Facilitator, groups 5-15, diversity of roles</a:t>
              </a:r>
            </a:p>
          </p:txBody>
        </p:sp>
        <p:sp>
          <p:nvSpPr>
            <p:cNvPr id="555" name="Shape 555"/>
            <p:cNvSpPr/>
            <p:nvPr/>
          </p:nvSpPr>
          <p:spPr>
            <a:xfrm>
              <a:off x="150341" y="1693175"/>
              <a:ext cx="2337460" cy="1712236"/>
            </a:xfrm>
            <a:prstGeom prst="ellipse">
              <a:avLst/>
            </a:prstGeom>
            <a:gradFill>
              <a:gsLst>
                <a:gs pos="0">
                  <a:srgbClr val="5F82CA"/>
                </a:gs>
                <a:gs pos="50000">
                  <a:srgbClr val="3C70CA"/>
                </a:gs>
                <a:gs pos="100000">
                  <a:srgbClr val="2E60B9"/>
                </a:gs>
              </a:gsLst>
              <a:lin ang="5400000" scaled="0"/>
            </a:gradFill>
            <a:ln>
              <a:noFill/>
            </a:ln>
            <a:effectLst>
              <a:outerShdw blurRad="57150" dist="19050" dir="5400000" algn="ctr" rotWithShape="0">
                <a:srgbClr val="000000">
                  <a:alpha val="62745"/>
                </a:srgbClr>
              </a:outerShdw>
            </a:effectLst>
          </p:spPr>
          <p:txBody>
            <a:bodyPr lIns="91425" tIns="91425" rIns="91425" bIns="91425" anchor="ctr" anchorCtr="0">
              <a:noAutofit/>
            </a:bodyPr>
            <a:lstStyle/>
            <a:p>
              <a:pPr lvl="0">
                <a:spcBef>
                  <a:spcPts val="0"/>
                </a:spcBef>
                <a:buNone/>
              </a:pPr>
              <a:endParaRPr/>
            </a:p>
          </p:txBody>
        </p:sp>
        <p:sp>
          <p:nvSpPr>
            <p:cNvPr id="556" name="Shape 556"/>
            <p:cNvSpPr txBox="1"/>
            <p:nvPr/>
          </p:nvSpPr>
          <p:spPr>
            <a:xfrm>
              <a:off x="188024" y="1943925"/>
              <a:ext cx="2317036" cy="1210734"/>
            </a:xfrm>
            <a:prstGeom prst="rect">
              <a:avLst/>
            </a:prstGeom>
            <a:noFill/>
            <a:ln>
              <a:noFill/>
            </a:ln>
          </p:spPr>
          <p:txBody>
            <a:bodyPr lIns="25400" tIns="25400" rIns="25400" bIns="254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2000" dirty="0">
                  <a:solidFill>
                    <a:schemeClr val="lt1"/>
                  </a:solidFill>
                  <a:latin typeface="Calibri"/>
                  <a:ea typeface="Calibri"/>
                  <a:cs typeface="Calibri"/>
                  <a:sym typeface="Calibri"/>
                </a:rPr>
                <a:t>State purpose </a:t>
              </a:r>
              <a:br>
                <a:rPr lang="en-US" sz="2000" dirty="0">
                  <a:solidFill>
                    <a:schemeClr val="lt1"/>
                  </a:solidFill>
                  <a:latin typeface="Calibri"/>
                  <a:ea typeface="Calibri"/>
                  <a:cs typeface="Calibri"/>
                  <a:sym typeface="Calibri"/>
                </a:rPr>
              </a:br>
              <a:r>
                <a:rPr lang="en-US" sz="2000" dirty="0">
                  <a:solidFill>
                    <a:schemeClr val="lt1"/>
                  </a:solidFill>
                  <a:latin typeface="Calibri"/>
                  <a:ea typeface="Calibri"/>
                  <a:cs typeface="Calibri"/>
                  <a:sym typeface="Calibri"/>
                </a:rPr>
                <a:t>of initiative, introductions. Ask 7 questions in order. Recap.</a:t>
              </a:r>
            </a:p>
          </p:txBody>
        </p:sp>
      </p:grpSp>
      <p:sp>
        <p:nvSpPr>
          <p:cNvPr id="557" name="Shape 557"/>
          <p:cNvSpPr txBox="1"/>
          <p:nvPr/>
        </p:nvSpPr>
        <p:spPr>
          <a:xfrm>
            <a:off x="6430446" y="237523"/>
            <a:ext cx="168910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1">
                <a:solidFill>
                  <a:schemeClr val="dk1"/>
                </a:solidFill>
                <a:latin typeface="Calibri"/>
                <a:ea typeface="Calibri"/>
                <a:cs typeface="Calibri"/>
                <a:sym typeface="Calibri"/>
              </a:rPr>
              <a:t>Invitation</a:t>
            </a:r>
          </a:p>
        </p:txBody>
      </p:sp>
      <p:sp>
        <p:nvSpPr>
          <p:cNvPr id="558" name="Shape 558"/>
          <p:cNvSpPr txBox="1"/>
          <p:nvPr/>
        </p:nvSpPr>
        <p:spPr>
          <a:xfrm>
            <a:off x="9783260" y="1418624"/>
            <a:ext cx="1943127"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1">
                <a:solidFill>
                  <a:schemeClr val="dk1"/>
                </a:solidFill>
                <a:latin typeface="Calibri"/>
                <a:ea typeface="Calibri"/>
                <a:cs typeface="Calibri"/>
                <a:sym typeface="Calibri"/>
              </a:rPr>
              <a:t>Space, Materials</a:t>
            </a:r>
          </a:p>
        </p:txBody>
      </p:sp>
      <p:sp>
        <p:nvSpPr>
          <p:cNvPr id="559" name="Shape 559"/>
          <p:cNvSpPr txBox="1"/>
          <p:nvPr/>
        </p:nvSpPr>
        <p:spPr>
          <a:xfrm>
            <a:off x="9446724" y="5012723"/>
            <a:ext cx="1689100"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1">
                <a:solidFill>
                  <a:schemeClr val="dk1"/>
                </a:solidFill>
                <a:latin typeface="Calibri"/>
                <a:ea typeface="Calibri"/>
                <a:cs typeface="Calibri"/>
                <a:sym typeface="Calibri"/>
              </a:rPr>
              <a:t>Participation Distributed</a:t>
            </a:r>
          </a:p>
        </p:txBody>
      </p:sp>
      <p:sp>
        <p:nvSpPr>
          <p:cNvPr id="560" name="Shape 560"/>
          <p:cNvSpPr txBox="1"/>
          <p:nvPr/>
        </p:nvSpPr>
        <p:spPr>
          <a:xfrm>
            <a:off x="808541" y="4966557"/>
            <a:ext cx="2290257"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1">
                <a:solidFill>
                  <a:schemeClr val="dk1"/>
                </a:solidFill>
                <a:latin typeface="Calibri"/>
                <a:ea typeface="Calibri"/>
                <a:cs typeface="Calibri"/>
                <a:sym typeface="Calibri"/>
              </a:rPr>
              <a:t>Groups Configured</a:t>
            </a:r>
          </a:p>
        </p:txBody>
      </p:sp>
      <p:sp>
        <p:nvSpPr>
          <p:cNvPr id="561" name="Shape 561"/>
          <p:cNvSpPr txBox="1"/>
          <p:nvPr/>
        </p:nvSpPr>
        <p:spPr>
          <a:xfrm>
            <a:off x="355601" y="2093117"/>
            <a:ext cx="1598069"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1">
                <a:solidFill>
                  <a:schemeClr val="dk1"/>
                </a:solidFill>
                <a:latin typeface="Calibri"/>
                <a:ea typeface="Calibri"/>
                <a:cs typeface="Calibri"/>
                <a:sym typeface="Calibri"/>
              </a:rPr>
              <a:t>Step Sequence</a:t>
            </a:r>
          </a:p>
        </p:txBody>
      </p:sp>
      <p:sp>
        <p:nvSpPr>
          <p:cNvPr id="563" name="Shape 563"/>
          <p:cNvSpPr txBox="1"/>
          <p:nvPr/>
        </p:nvSpPr>
        <p:spPr>
          <a:xfrm>
            <a:off x="1863646" y="306878"/>
            <a:ext cx="2267687" cy="1260475"/>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290" dirty="0" err="1">
                <a:solidFill>
                  <a:schemeClr val="dk1"/>
                </a:solidFill>
                <a:latin typeface="Calibri"/>
                <a:ea typeface="Calibri"/>
                <a:cs typeface="Calibri"/>
                <a:sym typeface="Calibri"/>
              </a:rPr>
              <a:t>DaD</a:t>
            </a:r>
            <a:endParaRPr lang="en-US" sz="4290" dirty="0">
              <a:solidFill>
                <a:schemeClr val="dk1"/>
              </a:solidFill>
              <a:latin typeface="Calibri"/>
              <a:ea typeface="Calibri"/>
              <a:cs typeface="Calibri"/>
              <a:sym typeface="Calibri"/>
            </a:endParaRPr>
          </a:p>
        </p:txBody>
      </p:sp>
      <p:pic>
        <p:nvPicPr>
          <p:cNvPr id="28" name="Picture 3236"/>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09600" y="381000"/>
            <a:ext cx="1219200" cy="132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39977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ADB0C0-7315-4490-8867-A0E84074F7D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556408" y="10"/>
            <a:ext cx="4635591" cy="6857990"/>
          </a:xfrm>
          <a:prstGeom prst="rect">
            <a:avLst/>
          </a:prstGeom>
          <a:effectLst/>
        </p:spPr>
      </p:pic>
      <p:sp>
        <p:nvSpPr>
          <p:cNvPr id="2" name="Title 1"/>
          <p:cNvSpPr>
            <a:spLocks noGrp="1"/>
          </p:cNvSpPr>
          <p:nvPr>
            <p:ph type="title"/>
          </p:nvPr>
        </p:nvSpPr>
        <p:spPr>
          <a:xfrm>
            <a:off x="648929" y="629266"/>
            <a:ext cx="6586491" cy="1676603"/>
          </a:xfrm>
        </p:spPr>
        <p:txBody>
          <a:bodyPr>
            <a:normAutofit/>
          </a:bodyPr>
          <a:lstStyle/>
          <a:p>
            <a:r>
              <a:rPr lang="en-US" dirty="0"/>
              <a:t>Debrief</a:t>
            </a:r>
            <a:endParaRPr lang="en-US" i="1" dirty="0"/>
          </a:p>
        </p:txBody>
      </p:sp>
      <p:sp>
        <p:nvSpPr>
          <p:cNvPr id="3" name="Text Placeholder 2"/>
          <p:cNvSpPr>
            <a:spLocks noGrp="1"/>
          </p:cNvSpPr>
          <p:nvPr>
            <p:ph type="body" idx="1"/>
          </p:nvPr>
        </p:nvSpPr>
        <p:spPr>
          <a:xfrm>
            <a:off x="648930" y="2438400"/>
            <a:ext cx="6586489" cy="3785419"/>
          </a:xfrm>
        </p:spPr>
        <p:txBody>
          <a:bodyPr>
            <a:normAutofit/>
          </a:bodyPr>
          <a:lstStyle/>
          <a:p>
            <a:pPr fontAlgn="base"/>
            <a:r>
              <a:rPr lang="en-US" sz="2400" dirty="0"/>
              <a:t>What, So What, Now What?</a:t>
            </a:r>
          </a:p>
          <a:p>
            <a:pPr marL="0" indent="0" fontAlgn="base">
              <a:buNone/>
            </a:pPr>
            <a:r>
              <a:rPr lang="en-US" sz="2400" dirty="0">
                <a:hlinkClick r:id="rId3"/>
              </a:rPr>
              <a:t>http://www.liberatingstructures.com/9-what-so-what-now-what-w/</a:t>
            </a:r>
            <a:r>
              <a:rPr lang="en-US" sz="2400" dirty="0"/>
              <a:t> </a:t>
            </a:r>
          </a:p>
          <a:p>
            <a:pPr marL="177800" indent="0" fontAlgn="base">
              <a:buNone/>
            </a:pPr>
            <a:endParaRPr lang="en-US" sz="2400" dirty="0"/>
          </a:p>
          <a:p>
            <a:endParaRPr lang="en-US" sz="2400" dirty="0"/>
          </a:p>
        </p:txBody>
      </p:sp>
    </p:spTree>
    <p:extLst>
      <p:ext uri="{BB962C8B-B14F-4D97-AF65-F5344CB8AC3E}">
        <p14:creationId xmlns:p14="http://schemas.microsoft.com/office/powerpoint/2010/main" val="1537523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pic>
        <p:nvPicPr>
          <p:cNvPr id="508" name="Shape 508" descr="igniterelationship.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5949" y="2909776"/>
            <a:ext cx="2057400" cy="3809999"/>
          </a:xfrm>
          <a:prstGeom prst="rect">
            <a:avLst/>
          </a:prstGeom>
          <a:noFill/>
          <a:ln>
            <a:noFill/>
          </a:ln>
        </p:spPr>
      </p:pic>
      <p:sp>
        <p:nvSpPr>
          <p:cNvPr id="509" name="Shape 509"/>
          <p:cNvSpPr txBox="1"/>
          <p:nvPr/>
        </p:nvSpPr>
        <p:spPr>
          <a:xfrm>
            <a:off x="1669311" y="359844"/>
            <a:ext cx="8389087" cy="1260475"/>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290">
                <a:solidFill>
                  <a:schemeClr val="dk1"/>
                </a:solidFill>
                <a:latin typeface="Calibri"/>
                <a:ea typeface="Calibri"/>
                <a:cs typeface="Calibri"/>
                <a:sym typeface="Calibri"/>
              </a:rPr>
              <a:t>What³  Debrief</a:t>
            </a:r>
            <a:br>
              <a:rPr lang="en-US" sz="3900" u="sng">
                <a:solidFill>
                  <a:schemeClr val="dk1"/>
                </a:solidFill>
                <a:latin typeface="Calibri"/>
                <a:ea typeface="Calibri"/>
                <a:cs typeface="Calibri"/>
                <a:sym typeface="Calibri"/>
              </a:rPr>
            </a:br>
            <a:r>
              <a:rPr lang="en-US" sz="2145">
                <a:solidFill>
                  <a:srgbClr val="0000FF"/>
                </a:solidFill>
                <a:latin typeface="Calibri"/>
                <a:ea typeface="Calibri"/>
                <a:cs typeface="Calibri"/>
                <a:sym typeface="Calibri"/>
              </a:rPr>
              <a:t>Together, look back on progress and decide what adjustments are needed </a:t>
            </a:r>
          </a:p>
        </p:txBody>
      </p:sp>
      <p:sp>
        <p:nvSpPr>
          <p:cNvPr id="510" name="Shape 510"/>
          <p:cNvSpPr txBox="1"/>
          <p:nvPr/>
        </p:nvSpPr>
        <p:spPr>
          <a:xfrm>
            <a:off x="3276600" y="2497150"/>
            <a:ext cx="7613700" cy="41148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rgbClr val="000000"/>
              </a:buClr>
              <a:buSzPct val="98666"/>
              <a:buFont typeface="Arial"/>
              <a:buChar char="•"/>
            </a:pPr>
            <a:r>
              <a:rPr lang="en-US" sz="2960" b="1" dirty="0">
                <a:solidFill>
                  <a:srgbClr val="000000"/>
                </a:solidFill>
                <a:latin typeface="Calibri"/>
                <a:ea typeface="Calibri"/>
                <a:cs typeface="Calibri"/>
                <a:sym typeface="Calibri"/>
              </a:rPr>
              <a:t>WHAT? </a:t>
            </a:r>
          </a:p>
          <a:p>
            <a:pPr marL="1143000" marR="0" lvl="2" indent="-228600" algn="l" rtl="0">
              <a:lnSpc>
                <a:spcPct val="90000"/>
              </a:lnSpc>
              <a:spcBef>
                <a:spcPts val="444"/>
              </a:spcBef>
              <a:spcAft>
                <a:spcPts val="0"/>
              </a:spcAft>
              <a:buClr>
                <a:srgbClr val="000000"/>
              </a:buClr>
              <a:buSzPct val="100909"/>
              <a:buFont typeface="Arial"/>
              <a:buChar char="•"/>
            </a:pPr>
            <a:r>
              <a:rPr lang="en-US" sz="2400" b="0" i="0" u="none" strike="noStrike" cap="none" dirty="0">
                <a:solidFill>
                  <a:srgbClr val="000000"/>
                </a:solidFill>
                <a:latin typeface="Calibri"/>
                <a:ea typeface="Calibri"/>
                <a:cs typeface="Calibri"/>
                <a:sym typeface="Calibri"/>
              </a:rPr>
              <a:t>What facts, data, &amp; observations stand out?</a:t>
            </a:r>
            <a:br>
              <a:rPr lang="en-US" sz="2400" b="0" i="0" u="none" strike="noStrike" cap="none" dirty="0">
                <a:solidFill>
                  <a:srgbClr val="000000"/>
                </a:solidFill>
                <a:latin typeface="Calibri"/>
                <a:ea typeface="Calibri"/>
                <a:cs typeface="Calibri"/>
                <a:sym typeface="Calibri"/>
              </a:rPr>
            </a:br>
            <a:endParaRPr lang="en-US" sz="2400" b="0" i="0" u="none" strike="noStrike" cap="none" dirty="0">
              <a:solidFill>
                <a:srgbClr val="000000"/>
              </a:solidFill>
              <a:latin typeface="Calibri"/>
              <a:ea typeface="Calibri"/>
              <a:cs typeface="Calibri"/>
              <a:sym typeface="Calibri"/>
            </a:endParaRPr>
          </a:p>
          <a:p>
            <a:pPr marR="0" lvl="0" algn="l" rtl="0">
              <a:lnSpc>
                <a:spcPct val="90000"/>
              </a:lnSpc>
              <a:spcBef>
                <a:spcPts val="592"/>
              </a:spcBef>
              <a:spcAft>
                <a:spcPts val="0"/>
              </a:spcAft>
              <a:buNone/>
            </a:pPr>
            <a:endParaRPr dirty="0"/>
          </a:p>
        </p:txBody>
      </p:sp>
      <p:pic>
        <p:nvPicPr>
          <p:cNvPr id="511" name="Shape 511" descr="http://www.liberatingstructures.com/storage/icons/09_What3.png?__SQUARESPACE_CACHEVERSION=1337874429198"/>
          <p:cNvPicPr preferRelativeResize="0"/>
          <p:nvPr/>
        </p:nvPicPr>
        <p:blipFill rotWithShape="1">
          <a:blip r:embed="rId4">
            <a:alphaModFix/>
          </a:blip>
          <a:srcRect/>
          <a:stretch/>
        </p:blipFill>
        <p:spPr>
          <a:xfrm>
            <a:off x="575543" y="598487"/>
            <a:ext cx="938212" cy="925511"/>
          </a:xfrm>
          <a:prstGeom prst="rect">
            <a:avLst/>
          </a:prstGeom>
          <a:noFill/>
          <a:ln>
            <a:noFill/>
          </a:ln>
        </p:spPr>
      </p:pic>
      <p:sp>
        <p:nvSpPr>
          <p:cNvPr id="512" name="Shape 512"/>
          <p:cNvSpPr txBox="1"/>
          <p:nvPr/>
        </p:nvSpPr>
        <p:spPr>
          <a:xfrm>
            <a:off x="1746250" y="1731650"/>
            <a:ext cx="9144000" cy="765600"/>
          </a:xfrm>
          <a:prstGeom prst="rect">
            <a:avLst/>
          </a:prstGeom>
          <a:noFill/>
          <a:ln>
            <a:noFill/>
          </a:ln>
        </p:spPr>
        <p:txBody>
          <a:bodyPr lIns="91425" tIns="91425" rIns="91425" bIns="91425" anchor="t" anchorCtr="0">
            <a:noAutofit/>
          </a:bodyPr>
          <a:lstStyle/>
          <a:p>
            <a:pPr lvl="0" rtl="0">
              <a:lnSpc>
                <a:spcPct val="90000"/>
              </a:lnSpc>
              <a:spcBef>
                <a:spcPts val="0"/>
              </a:spcBef>
              <a:buClr>
                <a:schemeClr val="dk1"/>
              </a:buClr>
              <a:buSzPct val="36666"/>
              <a:buFont typeface="Arial"/>
              <a:buNone/>
            </a:pPr>
            <a:r>
              <a:rPr lang="en-US" sz="2960" i="1" dirty="0">
                <a:solidFill>
                  <a:schemeClr val="dk1"/>
                </a:solidFill>
                <a:latin typeface="Calibri"/>
                <a:ea typeface="Calibri"/>
                <a:cs typeface="Calibri"/>
                <a:sym typeface="Calibri"/>
              </a:rPr>
              <a:t>Reflect </a:t>
            </a:r>
            <a:r>
              <a:rPr lang="en-US" sz="2960" i="1" dirty="0">
                <a:solidFill>
                  <a:srgbClr val="FF0000"/>
                </a:solidFill>
                <a:latin typeface="Calibri"/>
                <a:ea typeface="Calibri"/>
                <a:cs typeface="Calibri"/>
                <a:sym typeface="Calibri"/>
              </a:rPr>
              <a:t>on (the LS Activities you have experienced so far...)</a:t>
            </a:r>
          </a:p>
          <a:p>
            <a:pPr lvl="0">
              <a:spcBef>
                <a:spcPts val="0"/>
              </a:spcBef>
              <a:buNone/>
            </a:pPr>
            <a:endParaRPr dirty="0"/>
          </a:p>
        </p:txBody>
      </p:sp>
      <p:pic>
        <p:nvPicPr>
          <p:cNvPr id="7" name="Shape 502"/>
          <p:cNvPicPr preferRelativeResize="0"/>
          <p:nvPr/>
        </p:nvPicPr>
        <p:blipFill rotWithShape="1">
          <a:blip r:embed="rId5">
            <a:alphaModFix/>
          </a:blip>
          <a:srcRect/>
          <a:stretch/>
        </p:blipFill>
        <p:spPr>
          <a:xfrm>
            <a:off x="7920092" y="4092881"/>
            <a:ext cx="1387415" cy="1225321"/>
          </a:xfrm>
          <a:prstGeom prst="rect">
            <a:avLst/>
          </a:prstGeom>
          <a:noFill/>
          <a:ln>
            <a:noFill/>
          </a:ln>
        </p:spPr>
      </p:pic>
      <p:pic>
        <p:nvPicPr>
          <p:cNvPr id="8" name="Shape 437"/>
          <p:cNvPicPr preferRelativeResize="0"/>
          <p:nvPr/>
        </p:nvPicPr>
        <p:blipFill rotWithShape="1">
          <a:blip r:embed="rId6">
            <a:alphaModFix/>
          </a:blip>
          <a:srcRect/>
          <a:stretch/>
        </p:blipFill>
        <p:spPr>
          <a:xfrm>
            <a:off x="5393706" y="3994984"/>
            <a:ext cx="1689744" cy="1443787"/>
          </a:xfrm>
          <a:prstGeom prst="rect">
            <a:avLst/>
          </a:prstGeom>
          <a:noFill/>
          <a:ln>
            <a:noFill/>
          </a:ln>
        </p:spPr>
      </p:pic>
      <p:pic>
        <p:nvPicPr>
          <p:cNvPr id="9" name="Shape 377" descr="http://www.liberatingstructures.com/storage/icons/02_ImpromptuNetworking_BLK.png?__SQUARESPACE_CACHEVERSION=1338041081671"/>
          <p:cNvPicPr preferRelativeResize="0"/>
          <p:nvPr/>
        </p:nvPicPr>
        <p:blipFill rotWithShape="1">
          <a:blip r:embed="rId7">
            <a:alphaModFix/>
          </a:blip>
          <a:srcRect/>
          <a:stretch/>
        </p:blipFill>
        <p:spPr>
          <a:xfrm>
            <a:off x="3247407" y="4092881"/>
            <a:ext cx="1458733" cy="1247992"/>
          </a:xfrm>
          <a:prstGeom prst="rect">
            <a:avLst/>
          </a:prstGeom>
          <a:noFill/>
          <a:ln>
            <a:noFill/>
          </a:ln>
        </p:spPr>
      </p:pic>
    </p:spTree>
    <p:extLst>
      <p:ext uri="{BB962C8B-B14F-4D97-AF65-F5344CB8AC3E}">
        <p14:creationId xmlns:p14="http://schemas.microsoft.com/office/powerpoint/2010/main" val="187169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pic>
        <p:nvPicPr>
          <p:cNvPr id="518" name="Shape 518" descr="igniterelationship.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5948" y="2909776"/>
            <a:ext cx="2057400" cy="3810000"/>
          </a:xfrm>
          <a:prstGeom prst="rect">
            <a:avLst/>
          </a:prstGeom>
          <a:noFill/>
          <a:ln>
            <a:noFill/>
          </a:ln>
        </p:spPr>
      </p:pic>
      <p:sp>
        <p:nvSpPr>
          <p:cNvPr id="519" name="Shape 519"/>
          <p:cNvSpPr txBox="1"/>
          <p:nvPr/>
        </p:nvSpPr>
        <p:spPr>
          <a:xfrm>
            <a:off x="1669311" y="359844"/>
            <a:ext cx="8389200" cy="12606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290">
                <a:solidFill>
                  <a:schemeClr val="dk1"/>
                </a:solidFill>
                <a:latin typeface="Calibri"/>
                <a:ea typeface="Calibri"/>
                <a:cs typeface="Calibri"/>
                <a:sym typeface="Calibri"/>
              </a:rPr>
              <a:t>What³  Debrief</a:t>
            </a:r>
            <a:br>
              <a:rPr lang="en-US" sz="3900" u="sng">
                <a:solidFill>
                  <a:schemeClr val="dk1"/>
                </a:solidFill>
                <a:latin typeface="Calibri"/>
                <a:ea typeface="Calibri"/>
                <a:cs typeface="Calibri"/>
                <a:sym typeface="Calibri"/>
              </a:rPr>
            </a:br>
            <a:r>
              <a:rPr lang="en-US" sz="2145">
                <a:solidFill>
                  <a:srgbClr val="0000FF"/>
                </a:solidFill>
                <a:latin typeface="Calibri"/>
                <a:ea typeface="Calibri"/>
                <a:cs typeface="Calibri"/>
                <a:sym typeface="Calibri"/>
              </a:rPr>
              <a:t>Together, look back on progress and decide what adjustments are needed </a:t>
            </a:r>
          </a:p>
        </p:txBody>
      </p:sp>
      <p:sp>
        <p:nvSpPr>
          <p:cNvPr id="520" name="Shape 520"/>
          <p:cNvSpPr txBox="1"/>
          <p:nvPr/>
        </p:nvSpPr>
        <p:spPr>
          <a:xfrm>
            <a:off x="3276600" y="2497150"/>
            <a:ext cx="7613700" cy="41148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rgbClr val="000000"/>
              </a:buClr>
              <a:buSzPct val="98666"/>
              <a:buFont typeface="Arial"/>
              <a:buChar char="•"/>
            </a:pPr>
            <a:r>
              <a:rPr lang="en-US" sz="2960" b="1">
                <a:solidFill>
                  <a:srgbClr val="000000"/>
                </a:solidFill>
                <a:latin typeface="Calibri"/>
                <a:ea typeface="Calibri"/>
                <a:cs typeface="Calibri"/>
                <a:sym typeface="Calibri"/>
              </a:rPr>
              <a:t>WHAT? </a:t>
            </a:r>
          </a:p>
          <a:p>
            <a:pPr marL="1143000" marR="0" lvl="2" indent="-228600" algn="l" rtl="0">
              <a:lnSpc>
                <a:spcPct val="90000"/>
              </a:lnSpc>
              <a:spcBef>
                <a:spcPts val="444"/>
              </a:spcBef>
              <a:spcAft>
                <a:spcPts val="0"/>
              </a:spcAft>
              <a:buClr>
                <a:srgbClr val="000000"/>
              </a:buClr>
              <a:buSzPct val="100909"/>
              <a:buFont typeface="Arial"/>
              <a:buChar char="•"/>
            </a:pPr>
            <a:r>
              <a:rPr lang="en-US" sz="2220" b="0" i="0" u="none" strike="noStrike" cap="none">
                <a:solidFill>
                  <a:srgbClr val="000000"/>
                </a:solidFill>
                <a:latin typeface="Calibri"/>
                <a:ea typeface="Calibri"/>
                <a:cs typeface="Calibri"/>
                <a:sym typeface="Calibri"/>
              </a:rPr>
              <a:t>What facts, data, &amp; observations stand out?</a:t>
            </a:r>
            <a:br>
              <a:rPr lang="en-US" sz="2220" b="0" i="0" u="none" strike="noStrike" cap="none">
                <a:solidFill>
                  <a:srgbClr val="000000"/>
                </a:solidFill>
                <a:latin typeface="Calibri"/>
                <a:ea typeface="Calibri"/>
                <a:cs typeface="Calibri"/>
                <a:sym typeface="Calibri"/>
              </a:rPr>
            </a:br>
            <a:endParaRPr lang="en-US" sz="2220" b="0" i="0" u="none" strike="noStrike" cap="none">
              <a:solidFill>
                <a:srgbClr val="000000"/>
              </a:solidFill>
              <a:latin typeface="Calibri"/>
              <a:ea typeface="Calibri"/>
              <a:cs typeface="Calibri"/>
              <a:sym typeface="Calibri"/>
            </a:endParaRPr>
          </a:p>
          <a:p>
            <a:pPr marL="342900" marR="0" lvl="0" indent="-342900" algn="l" rtl="0">
              <a:lnSpc>
                <a:spcPct val="90000"/>
              </a:lnSpc>
              <a:spcBef>
                <a:spcPts val="592"/>
              </a:spcBef>
              <a:spcAft>
                <a:spcPts val="0"/>
              </a:spcAft>
              <a:buClr>
                <a:srgbClr val="000000"/>
              </a:buClr>
              <a:buSzPct val="98666"/>
              <a:buFont typeface="Arial"/>
              <a:buChar char="•"/>
            </a:pPr>
            <a:r>
              <a:rPr lang="en-US" sz="2960" b="1">
                <a:solidFill>
                  <a:srgbClr val="000000"/>
                </a:solidFill>
                <a:latin typeface="Calibri"/>
                <a:ea typeface="Calibri"/>
                <a:cs typeface="Calibri"/>
                <a:sym typeface="Calibri"/>
              </a:rPr>
              <a:t>SO WHAT? </a:t>
            </a:r>
          </a:p>
          <a:p>
            <a:pPr marL="1143000" marR="0" lvl="2" indent="-228600" algn="l" rtl="0">
              <a:lnSpc>
                <a:spcPct val="90000"/>
              </a:lnSpc>
              <a:spcBef>
                <a:spcPts val="444"/>
              </a:spcBef>
              <a:spcAft>
                <a:spcPts val="0"/>
              </a:spcAft>
              <a:buClr>
                <a:srgbClr val="000000"/>
              </a:buClr>
              <a:buSzPct val="100909"/>
              <a:buFont typeface="Arial"/>
              <a:buChar char="•"/>
            </a:pPr>
            <a:r>
              <a:rPr lang="en-US" sz="2220" b="0" i="0" u="none" strike="noStrike" cap="none">
                <a:solidFill>
                  <a:srgbClr val="000000"/>
                </a:solidFill>
                <a:latin typeface="Calibri"/>
                <a:ea typeface="Calibri"/>
                <a:cs typeface="Calibri"/>
                <a:sym typeface="Calibri"/>
              </a:rPr>
              <a:t>How do you explain those facts? Assumptions?  Patterns?  What is important?</a:t>
            </a:r>
            <a:br>
              <a:rPr lang="en-US" sz="2220" b="0" i="0" u="none" strike="noStrike" cap="none">
                <a:solidFill>
                  <a:srgbClr val="000000"/>
                </a:solidFill>
                <a:latin typeface="Calibri"/>
                <a:ea typeface="Calibri"/>
                <a:cs typeface="Calibri"/>
                <a:sym typeface="Calibri"/>
              </a:rPr>
            </a:br>
            <a:endParaRPr lang="en-US" sz="2220" b="0" i="0" u="none" strike="noStrike" cap="none">
              <a:solidFill>
                <a:srgbClr val="000000"/>
              </a:solidFill>
              <a:latin typeface="Calibri"/>
              <a:ea typeface="Calibri"/>
              <a:cs typeface="Calibri"/>
              <a:sym typeface="Calibri"/>
            </a:endParaRPr>
          </a:p>
          <a:p>
            <a:pPr marR="0" lvl="0" algn="l" rtl="0">
              <a:lnSpc>
                <a:spcPct val="90000"/>
              </a:lnSpc>
              <a:spcBef>
                <a:spcPts val="592"/>
              </a:spcBef>
              <a:spcAft>
                <a:spcPts val="0"/>
              </a:spcAft>
              <a:buNone/>
            </a:pPr>
            <a:endParaRPr/>
          </a:p>
        </p:txBody>
      </p:sp>
      <p:pic>
        <p:nvPicPr>
          <p:cNvPr id="521" name="Shape 521" descr="http://www.liberatingstructures.com/storage/icons/09_What3.png?__SQUARESPACE_CACHEVERSION=1337874429198"/>
          <p:cNvPicPr preferRelativeResize="0"/>
          <p:nvPr/>
        </p:nvPicPr>
        <p:blipFill rotWithShape="1">
          <a:blip r:embed="rId4">
            <a:alphaModFix/>
          </a:blip>
          <a:srcRect/>
          <a:stretch/>
        </p:blipFill>
        <p:spPr>
          <a:xfrm>
            <a:off x="575543" y="598487"/>
            <a:ext cx="938100" cy="925500"/>
          </a:xfrm>
          <a:prstGeom prst="rect">
            <a:avLst/>
          </a:prstGeom>
          <a:noFill/>
          <a:ln>
            <a:noFill/>
          </a:ln>
        </p:spPr>
      </p:pic>
      <p:sp>
        <p:nvSpPr>
          <p:cNvPr id="522" name="Shape 522"/>
          <p:cNvSpPr txBox="1"/>
          <p:nvPr/>
        </p:nvSpPr>
        <p:spPr>
          <a:xfrm>
            <a:off x="1746250" y="1731650"/>
            <a:ext cx="9144000" cy="765600"/>
          </a:xfrm>
          <a:prstGeom prst="rect">
            <a:avLst/>
          </a:prstGeom>
          <a:noFill/>
          <a:ln>
            <a:noFill/>
          </a:ln>
        </p:spPr>
        <p:txBody>
          <a:bodyPr lIns="91425" tIns="91425" rIns="91425" bIns="91425" anchor="t" anchorCtr="0">
            <a:noAutofit/>
          </a:bodyPr>
          <a:lstStyle/>
          <a:p>
            <a:pPr lvl="0" rtl="0">
              <a:lnSpc>
                <a:spcPct val="90000"/>
              </a:lnSpc>
              <a:spcBef>
                <a:spcPts val="0"/>
              </a:spcBef>
              <a:buClr>
                <a:schemeClr val="dk1"/>
              </a:buClr>
              <a:buSzPct val="36666"/>
              <a:buFont typeface="Arial"/>
              <a:buNone/>
            </a:pPr>
            <a:r>
              <a:rPr lang="en-US" sz="2960" i="1">
                <a:solidFill>
                  <a:schemeClr val="dk1"/>
                </a:solidFill>
                <a:latin typeface="Calibri"/>
                <a:ea typeface="Calibri"/>
                <a:cs typeface="Calibri"/>
                <a:sym typeface="Calibri"/>
              </a:rPr>
              <a:t>Reflect on the LS Activities you have experienced so far...</a:t>
            </a:r>
          </a:p>
          <a:p>
            <a:pPr lvl="0" rtl="0">
              <a:spcBef>
                <a:spcPts val="0"/>
              </a:spcBef>
              <a:buNone/>
            </a:pPr>
            <a:endParaRPr/>
          </a:p>
        </p:txBody>
      </p:sp>
    </p:spTree>
    <p:extLst>
      <p:ext uri="{BB962C8B-B14F-4D97-AF65-F5344CB8AC3E}">
        <p14:creationId xmlns:p14="http://schemas.microsoft.com/office/powerpoint/2010/main" val="452427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pic>
        <p:nvPicPr>
          <p:cNvPr id="528" name="Shape 528" descr="igniterelationship.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5948" y="2909776"/>
            <a:ext cx="2057400" cy="3810000"/>
          </a:xfrm>
          <a:prstGeom prst="rect">
            <a:avLst/>
          </a:prstGeom>
          <a:noFill/>
          <a:ln>
            <a:noFill/>
          </a:ln>
        </p:spPr>
      </p:pic>
      <p:sp>
        <p:nvSpPr>
          <p:cNvPr id="529" name="Shape 529"/>
          <p:cNvSpPr txBox="1"/>
          <p:nvPr/>
        </p:nvSpPr>
        <p:spPr>
          <a:xfrm>
            <a:off x="1669311" y="359844"/>
            <a:ext cx="8389200" cy="12606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290">
                <a:solidFill>
                  <a:schemeClr val="dk1"/>
                </a:solidFill>
                <a:latin typeface="Calibri"/>
                <a:ea typeface="Calibri"/>
                <a:cs typeface="Calibri"/>
                <a:sym typeface="Calibri"/>
              </a:rPr>
              <a:t>What³  Debrief</a:t>
            </a:r>
            <a:br>
              <a:rPr lang="en-US" sz="3900" u="sng">
                <a:solidFill>
                  <a:schemeClr val="dk1"/>
                </a:solidFill>
                <a:latin typeface="Calibri"/>
                <a:ea typeface="Calibri"/>
                <a:cs typeface="Calibri"/>
                <a:sym typeface="Calibri"/>
              </a:rPr>
            </a:br>
            <a:r>
              <a:rPr lang="en-US" sz="2145">
                <a:solidFill>
                  <a:srgbClr val="0000FF"/>
                </a:solidFill>
                <a:latin typeface="Calibri"/>
                <a:ea typeface="Calibri"/>
                <a:cs typeface="Calibri"/>
                <a:sym typeface="Calibri"/>
              </a:rPr>
              <a:t>Together, look back on progress and decide what adjustments are needed </a:t>
            </a:r>
          </a:p>
        </p:txBody>
      </p:sp>
      <p:sp>
        <p:nvSpPr>
          <p:cNvPr id="530" name="Shape 530"/>
          <p:cNvSpPr txBox="1"/>
          <p:nvPr/>
        </p:nvSpPr>
        <p:spPr>
          <a:xfrm>
            <a:off x="3276600" y="2497150"/>
            <a:ext cx="7613700" cy="41148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rgbClr val="000000"/>
              </a:buClr>
              <a:buSzPct val="98666"/>
              <a:buFont typeface="Arial"/>
              <a:buChar char="•"/>
            </a:pPr>
            <a:r>
              <a:rPr lang="en-US" sz="2960" b="1">
                <a:solidFill>
                  <a:srgbClr val="000000"/>
                </a:solidFill>
                <a:latin typeface="Calibri"/>
                <a:ea typeface="Calibri"/>
                <a:cs typeface="Calibri"/>
                <a:sym typeface="Calibri"/>
              </a:rPr>
              <a:t>WHAT? </a:t>
            </a:r>
          </a:p>
          <a:p>
            <a:pPr marL="1143000" marR="0" lvl="2" indent="-228600" algn="l" rtl="0">
              <a:lnSpc>
                <a:spcPct val="90000"/>
              </a:lnSpc>
              <a:spcBef>
                <a:spcPts val="444"/>
              </a:spcBef>
              <a:spcAft>
                <a:spcPts val="0"/>
              </a:spcAft>
              <a:buClr>
                <a:srgbClr val="000000"/>
              </a:buClr>
              <a:buSzPct val="100909"/>
              <a:buFont typeface="Arial"/>
              <a:buChar char="•"/>
            </a:pPr>
            <a:r>
              <a:rPr lang="en-US" sz="2220" b="0" i="0" u="none" strike="noStrike" cap="none">
                <a:solidFill>
                  <a:srgbClr val="000000"/>
                </a:solidFill>
                <a:latin typeface="Calibri"/>
                <a:ea typeface="Calibri"/>
                <a:cs typeface="Calibri"/>
                <a:sym typeface="Calibri"/>
              </a:rPr>
              <a:t>What facts, data, &amp; observations stand out?</a:t>
            </a:r>
            <a:br>
              <a:rPr lang="en-US" sz="2220" b="0" i="0" u="none" strike="noStrike" cap="none">
                <a:solidFill>
                  <a:srgbClr val="000000"/>
                </a:solidFill>
                <a:latin typeface="Calibri"/>
                <a:ea typeface="Calibri"/>
                <a:cs typeface="Calibri"/>
                <a:sym typeface="Calibri"/>
              </a:rPr>
            </a:br>
            <a:endParaRPr lang="en-US" sz="2220" b="0" i="0" u="none" strike="noStrike" cap="none">
              <a:solidFill>
                <a:srgbClr val="000000"/>
              </a:solidFill>
              <a:latin typeface="Calibri"/>
              <a:ea typeface="Calibri"/>
              <a:cs typeface="Calibri"/>
              <a:sym typeface="Calibri"/>
            </a:endParaRPr>
          </a:p>
          <a:p>
            <a:pPr marL="342900" marR="0" lvl="0" indent="-342900" algn="l" rtl="0">
              <a:lnSpc>
                <a:spcPct val="90000"/>
              </a:lnSpc>
              <a:spcBef>
                <a:spcPts val="592"/>
              </a:spcBef>
              <a:spcAft>
                <a:spcPts val="0"/>
              </a:spcAft>
              <a:buClr>
                <a:srgbClr val="000000"/>
              </a:buClr>
              <a:buSzPct val="98666"/>
              <a:buFont typeface="Arial"/>
              <a:buChar char="•"/>
            </a:pPr>
            <a:r>
              <a:rPr lang="en-US" sz="2960" b="1">
                <a:solidFill>
                  <a:srgbClr val="000000"/>
                </a:solidFill>
                <a:latin typeface="Calibri"/>
                <a:ea typeface="Calibri"/>
                <a:cs typeface="Calibri"/>
                <a:sym typeface="Calibri"/>
              </a:rPr>
              <a:t>SO WHAT? </a:t>
            </a:r>
          </a:p>
          <a:p>
            <a:pPr marL="1143000" marR="0" lvl="2" indent="-228600" algn="l" rtl="0">
              <a:lnSpc>
                <a:spcPct val="90000"/>
              </a:lnSpc>
              <a:spcBef>
                <a:spcPts val="444"/>
              </a:spcBef>
              <a:spcAft>
                <a:spcPts val="0"/>
              </a:spcAft>
              <a:buClr>
                <a:srgbClr val="000000"/>
              </a:buClr>
              <a:buSzPct val="100909"/>
              <a:buFont typeface="Arial"/>
              <a:buChar char="•"/>
            </a:pPr>
            <a:r>
              <a:rPr lang="en-US" sz="2220" b="0" i="0" u="none" strike="noStrike" cap="none">
                <a:solidFill>
                  <a:srgbClr val="000000"/>
                </a:solidFill>
                <a:latin typeface="Calibri"/>
                <a:ea typeface="Calibri"/>
                <a:cs typeface="Calibri"/>
                <a:sym typeface="Calibri"/>
              </a:rPr>
              <a:t>How do you explain those facts? Assumptions?  Patterns?  What is important?</a:t>
            </a:r>
            <a:br>
              <a:rPr lang="en-US" sz="2220" b="0" i="0" u="none" strike="noStrike" cap="none">
                <a:solidFill>
                  <a:srgbClr val="000000"/>
                </a:solidFill>
                <a:latin typeface="Calibri"/>
                <a:ea typeface="Calibri"/>
                <a:cs typeface="Calibri"/>
                <a:sym typeface="Calibri"/>
              </a:rPr>
            </a:br>
            <a:endParaRPr lang="en-US" sz="2220" b="0" i="0" u="none" strike="noStrike" cap="none">
              <a:solidFill>
                <a:srgbClr val="000000"/>
              </a:solidFill>
              <a:latin typeface="Calibri"/>
              <a:ea typeface="Calibri"/>
              <a:cs typeface="Calibri"/>
              <a:sym typeface="Calibri"/>
            </a:endParaRPr>
          </a:p>
          <a:p>
            <a:pPr marL="342900" marR="0" lvl="0" indent="-342900" algn="l" rtl="0">
              <a:lnSpc>
                <a:spcPct val="90000"/>
              </a:lnSpc>
              <a:spcBef>
                <a:spcPts val="592"/>
              </a:spcBef>
              <a:spcAft>
                <a:spcPts val="0"/>
              </a:spcAft>
              <a:buClr>
                <a:srgbClr val="000000"/>
              </a:buClr>
              <a:buSzPct val="98666"/>
              <a:buFont typeface="Arial"/>
              <a:buChar char="•"/>
            </a:pPr>
            <a:r>
              <a:rPr lang="en-US" sz="2960" b="1">
                <a:solidFill>
                  <a:srgbClr val="000000"/>
                </a:solidFill>
                <a:latin typeface="Calibri"/>
                <a:ea typeface="Calibri"/>
                <a:cs typeface="Calibri"/>
                <a:sym typeface="Calibri"/>
              </a:rPr>
              <a:t>NOW WHAT?  </a:t>
            </a:r>
          </a:p>
          <a:p>
            <a:pPr marL="1143000" marR="0" lvl="2" indent="-228600" algn="l" rtl="0">
              <a:lnSpc>
                <a:spcPct val="90000"/>
              </a:lnSpc>
              <a:spcBef>
                <a:spcPts val="444"/>
              </a:spcBef>
              <a:spcAft>
                <a:spcPts val="0"/>
              </a:spcAft>
              <a:buClr>
                <a:srgbClr val="000000"/>
              </a:buClr>
              <a:buSzPct val="100909"/>
              <a:buFont typeface="Arial"/>
              <a:buChar char="•"/>
            </a:pPr>
            <a:r>
              <a:rPr lang="en-US" sz="2220" b="0" i="0" u="none" strike="noStrike" cap="none">
                <a:solidFill>
                  <a:srgbClr val="000000"/>
                </a:solidFill>
                <a:latin typeface="Calibri"/>
                <a:ea typeface="Calibri"/>
                <a:cs typeface="Calibri"/>
                <a:sym typeface="Calibri"/>
              </a:rPr>
              <a:t>What action may help you move forward? Who else should be here</a:t>
            </a:r>
            <a:r>
              <a:rPr lang="en-US" sz="2220" b="0" i="0" u="none" strike="noStrike" cap="none">
                <a:solidFill>
                  <a:schemeClr val="dk1"/>
                </a:solidFill>
                <a:latin typeface="Calibri"/>
                <a:ea typeface="Calibri"/>
                <a:cs typeface="Calibri"/>
                <a:sym typeface="Calibri"/>
              </a:rPr>
              <a:t>?</a:t>
            </a:r>
          </a:p>
        </p:txBody>
      </p:sp>
      <p:pic>
        <p:nvPicPr>
          <p:cNvPr id="531" name="Shape 531" descr="http://www.liberatingstructures.com/storage/icons/09_What3.png?__SQUARESPACE_CACHEVERSION=1337874429198"/>
          <p:cNvPicPr preferRelativeResize="0"/>
          <p:nvPr/>
        </p:nvPicPr>
        <p:blipFill rotWithShape="1">
          <a:blip r:embed="rId4">
            <a:alphaModFix/>
          </a:blip>
          <a:srcRect/>
          <a:stretch/>
        </p:blipFill>
        <p:spPr>
          <a:xfrm>
            <a:off x="575543" y="598487"/>
            <a:ext cx="938100" cy="925500"/>
          </a:xfrm>
          <a:prstGeom prst="rect">
            <a:avLst/>
          </a:prstGeom>
          <a:noFill/>
          <a:ln>
            <a:noFill/>
          </a:ln>
        </p:spPr>
      </p:pic>
      <p:sp>
        <p:nvSpPr>
          <p:cNvPr id="532" name="Shape 532"/>
          <p:cNvSpPr txBox="1"/>
          <p:nvPr/>
        </p:nvSpPr>
        <p:spPr>
          <a:xfrm>
            <a:off x="1746250" y="1731650"/>
            <a:ext cx="9144000" cy="765600"/>
          </a:xfrm>
          <a:prstGeom prst="rect">
            <a:avLst/>
          </a:prstGeom>
          <a:noFill/>
          <a:ln>
            <a:noFill/>
          </a:ln>
        </p:spPr>
        <p:txBody>
          <a:bodyPr lIns="91425" tIns="91425" rIns="91425" bIns="91425" anchor="t" anchorCtr="0">
            <a:noAutofit/>
          </a:bodyPr>
          <a:lstStyle/>
          <a:p>
            <a:pPr lvl="0" rtl="0">
              <a:lnSpc>
                <a:spcPct val="90000"/>
              </a:lnSpc>
              <a:spcBef>
                <a:spcPts val="0"/>
              </a:spcBef>
              <a:buClr>
                <a:schemeClr val="dk1"/>
              </a:buClr>
              <a:buSzPct val="36666"/>
              <a:buFont typeface="Arial"/>
              <a:buNone/>
            </a:pPr>
            <a:r>
              <a:rPr lang="en-US" sz="2960" i="1">
                <a:solidFill>
                  <a:schemeClr val="dk1"/>
                </a:solidFill>
                <a:latin typeface="Calibri"/>
                <a:ea typeface="Calibri"/>
                <a:cs typeface="Calibri"/>
                <a:sym typeface="Calibri"/>
              </a:rPr>
              <a:t>Reflect on the LS Activities you have experienced so far...</a:t>
            </a:r>
          </a:p>
          <a:p>
            <a:pPr lvl="0" rtl="0">
              <a:spcBef>
                <a:spcPts val="0"/>
              </a:spcBef>
              <a:buNone/>
            </a:pPr>
            <a:endParaRPr/>
          </a:p>
        </p:txBody>
      </p:sp>
    </p:spTree>
    <p:extLst>
      <p:ext uri="{BB962C8B-B14F-4D97-AF65-F5344CB8AC3E}">
        <p14:creationId xmlns:p14="http://schemas.microsoft.com/office/powerpoint/2010/main" val="9653655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pic>
        <p:nvPicPr>
          <p:cNvPr id="538" name="Shape 538"/>
          <p:cNvPicPr preferRelativeResize="0"/>
          <p:nvPr/>
        </p:nvPicPr>
        <p:blipFill rotWithShape="1">
          <a:blip r:embed="rId3">
            <a:alphaModFix amt="10000"/>
          </a:blip>
          <a:srcRect/>
          <a:stretch/>
        </p:blipFill>
        <p:spPr>
          <a:xfrm>
            <a:off x="2137834" y="901700"/>
            <a:ext cx="7806319" cy="5816821"/>
          </a:xfrm>
          <a:prstGeom prst="rect">
            <a:avLst/>
          </a:prstGeom>
          <a:noFill/>
          <a:ln>
            <a:noFill/>
          </a:ln>
        </p:spPr>
      </p:pic>
      <p:grpSp>
        <p:nvGrpSpPr>
          <p:cNvPr id="539" name="Shape 539"/>
          <p:cNvGrpSpPr/>
          <p:nvPr/>
        </p:nvGrpSpPr>
        <p:grpSpPr>
          <a:xfrm>
            <a:off x="1835234" y="345173"/>
            <a:ext cx="8443792" cy="6598362"/>
            <a:chOff x="150341" y="82261"/>
            <a:chExt cx="8443792" cy="6598362"/>
          </a:xfrm>
        </p:grpSpPr>
        <p:sp>
          <p:nvSpPr>
            <p:cNvPr id="540" name="Shape 540"/>
            <p:cNvSpPr/>
            <p:nvPr/>
          </p:nvSpPr>
          <p:spPr>
            <a:xfrm>
              <a:off x="658533" y="452960"/>
              <a:ext cx="5542517" cy="6227663"/>
            </a:xfrm>
            <a:prstGeom prst="blockArc">
              <a:avLst>
                <a:gd name="adj1" fmla="val 12200941"/>
                <a:gd name="adj2" fmla="val 16747630"/>
                <a:gd name="adj3" fmla="val 4642"/>
              </a:avLst>
            </a:prstGeom>
            <a:noFill/>
            <a:ln>
              <a:noFill/>
            </a:ln>
          </p:spPr>
          <p:txBody>
            <a:bodyPr lIns="91425" tIns="91425" rIns="91425" bIns="91425" anchor="ctr" anchorCtr="0">
              <a:noAutofit/>
            </a:bodyPr>
            <a:lstStyle/>
            <a:p>
              <a:pPr lvl="0">
                <a:spcBef>
                  <a:spcPts val="0"/>
                </a:spcBef>
                <a:buNone/>
              </a:pPr>
              <a:endParaRPr/>
            </a:p>
          </p:txBody>
        </p:sp>
        <p:sp>
          <p:nvSpPr>
            <p:cNvPr id="541" name="Shape 541"/>
            <p:cNvSpPr/>
            <p:nvPr/>
          </p:nvSpPr>
          <p:spPr>
            <a:xfrm>
              <a:off x="681875" y="82261"/>
              <a:ext cx="6343342" cy="6043205"/>
            </a:xfrm>
            <a:prstGeom prst="blockArc">
              <a:avLst>
                <a:gd name="adj1" fmla="val 7361218"/>
                <a:gd name="adj2" fmla="val 11700798"/>
                <a:gd name="adj3" fmla="val 4642"/>
              </a:avLst>
            </a:prstGeom>
            <a:noFill/>
            <a:ln>
              <a:noFill/>
            </a:ln>
          </p:spPr>
          <p:txBody>
            <a:bodyPr lIns="91425" tIns="91425" rIns="91425" bIns="91425" anchor="ctr" anchorCtr="0">
              <a:noAutofit/>
            </a:bodyPr>
            <a:lstStyle/>
            <a:p>
              <a:pPr lvl="0">
                <a:spcBef>
                  <a:spcPts val="0"/>
                </a:spcBef>
                <a:buNone/>
              </a:pPr>
              <a:endParaRPr/>
            </a:p>
          </p:txBody>
        </p:sp>
        <p:sp>
          <p:nvSpPr>
            <p:cNvPr id="542" name="Shape 542"/>
            <p:cNvSpPr/>
            <p:nvPr/>
          </p:nvSpPr>
          <p:spPr>
            <a:xfrm>
              <a:off x="1653658" y="1023991"/>
              <a:ext cx="5311214" cy="5198244"/>
            </a:xfrm>
            <a:prstGeom prst="blockArc">
              <a:avLst>
                <a:gd name="adj1" fmla="val 2587171"/>
                <a:gd name="adj2" fmla="val 8197794"/>
                <a:gd name="adj3" fmla="val 4642"/>
              </a:avLst>
            </a:prstGeom>
            <a:noFill/>
            <a:ln>
              <a:noFill/>
            </a:ln>
          </p:spPr>
          <p:txBody>
            <a:bodyPr lIns="91425" tIns="91425" rIns="91425" bIns="91425" anchor="ctr" anchorCtr="0">
              <a:noAutofit/>
            </a:bodyPr>
            <a:lstStyle/>
            <a:p>
              <a:pPr lvl="0">
                <a:spcBef>
                  <a:spcPts val="0"/>
                </a:spcBef>
                <a:buNone/>
              </a:pPr>
              <a:endParaRPr/>
            </a:p>
          </p:txBody>
        </p:sp>
        <p:sp>
          <p:nvSpPr>
            <p:cNvPr id="543" name="Shape 543"/>
            <p:cNvSpPr/>
            <p:nvPr/>
          </p:nvSpPr>
          <p:spPr>
            <a:xfrm>
              <a:off x="3079777" y="452918"/>
              <a:ext cx="5311214" cy="5311214"/>
            </a:xfrm>
            <a:prstGeom prst="blockArc">
              <a:avLst>
                <a:gd name="adj1" fmla="val 20402602"/>
                <a:gd name="adj2" fmla="val 3767380"/>
                <a:gd name="adj3" fmla="val 4642"/>
              </a:avLst>
            </a:prstGeom>
            <a:noFill/>
            <a:ln>
              <a:noFill/>
            </a:ln>
          </p:spPr>
          <p:txBody>
            <a:bodyPr lIns="91425" tIns="91425" rIns="91425" bIns="91425" anchor="ctr" anchorCtr="0">
              <a:noAutofit/>
            </a:bodyPr>
            <a:lstStyle/>
            <a:p>
              <a:pPr lvl="0">
                <a:spcBef>
                  <a:spcPts val="0"/>
                </a:spcBef>
                <a:buNone/>
              </a:pPr>
              <a:endParaRPr/>
            </a:p>
          </p:txBody>
        </p:sp>
        <p:sp>
          <p:nvSpPr>
            <p:cNvPr id="544" name="Shape 544"/>
            <p:cNvSpPr/>
            <p:nvPr/>
          </p:nvSpPr>
          <p:spPr>
            <a:xfrm>
              <a:off x="470200" y="332055"/>
              <a:ext cx="8053977" cy="5559831"/>
            </a:xfrm>
            <a:prstGeom prst="blockArc">
              <a:avLst>
                <a:gd name="adj1" fmla="val 14785229"/>
                <a:gd name="adj2" fmla="val 19961999"/>
                <a:gd name="adj3" fmla="val 4642"/>
              </a:avLst>
            </a:prstGeom>
            <a:noFill/>
            <a:ln>
              <a:noFill/>
            </a:ln>
          </p:spPr>
          <p:txBody>
            <a:bodyPr lIns="91425" tIns="91425" rIns="91425" bIns="91425" anchor="ctr" anchorCtr="0">
              <a:noAutofit/>
            </a:bodyPr>
            <a:lstStyle/>
            <a:p>
              <a:pPr lvl="0">
                <a:spcBef>
                  <a:spcPts val="0"/>
                </a:spcBef>
                <a:buNone/>
              </a:pPr>
              <a:endParaRPr/>
            </a:p>
          </p:txBody>
        </p:sp>
        <p:sp>
          <p:nvSpPr>
            <p:cNvPr id="545" name="Shape 545"/>
            <p:cNvSpPr/>
            <p:nvPr/>
          </p:nvSpPr>
          <p:spPr>
            <a:xfrm>
              <a:off x="2988497" y="2263346"/>
              <a:ext cx="2805866" cy="2088218"/>
            </a:xfrm>
            <a:prstGeom prst="ellipse">
              <a:avLst/>
            </a:prstGeom>
            <a:gradFill>
              <a:gsLst>
                <a:gs pos="0">
                  <a:srgbClr val="F08B54"/>
                </a:gs>
                <a:gs pos="50000">
                  <a:srgbClr val="F67A26"/>
                </a:gs>
                <a:gs pos="100000">
                  <a:srgbClr val="E36A18"/>
                </a:gs>
              </a:gsLst>
              <a:lin ang="5400000" scaled="0"/>
            </a:gradFill>
            <a:ln w="9525" cap="flat" cmpd="sng">
              <a:solidFill>
                <a:schemeClr val="accent2"/>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46" name="Shape 546"/>
            <p:cNvSpPr txBox="1"/>
            <p:nvPr/>
          </p:nvSpPr>
          <p:spPr>
            <a:xfrm>
              <a:off x="3399407" y="2569158"/>
              <a:ext cx="1984045" cy="1476592"/>
            </a:xfrm>
            <a:prstGeom prst="rect">
              <a:avLst/>
            </a:prstGeom>
            <a:noFill/>
            <a:ln>
              <a:noFill/>
            </a:ln>
          </p:spPr>
          <p:txBody>
            <a:bodyPr lIns="30475" tIns="30475" rIns="30475" bIns="30475" anchor="ctr" anchorCtr="0">
              <a:noAutofit/>
            </a:bodyPr>
            <a:lstStyle/>
            <a:p>
              <a:pPr marL="0" marR="0" lvl="0" indent="0" algn="ctr" rtl="0">
                <a:lnSpc>
                  <a:spcPct val="90000"/>
                </a:lnSpc>
                <a:spcBef>
                  <a:spcPts val="0"/>
                </a:spcBef>
                <a:spcAft>
                  <a:spcPts val="0"/>
                </a:spcAft>
                <a:buClr>
                  <a:srgbClr val="FFFFFF"/>
                </a:buClr>
                <a:buSzPct val="25000"/>
                <a:buFont typeface="Calibri"/>
                <a:buNone/>
              </a:pPr>
              <a:r>
                <a:rPr lang="en-US" sz="2400" b="1" cap="none">
                  <a:solidFill>
                    <a:srgbClr val="FFFFFF"/>
                  </a:solidFill>
                  <a:latin typeface="Calibri"/>
                  <a:ea typeface="Calibri"/>
                  <a:cs typeface="Calibri"/>
                  <a:sym typeface="Calibri"/>
                </a:rPr>
                <a:t>WWW</a:t>
              </a:r>
            </a:p>
            <a:p>
              <a:pPr marL="0" marR="0" lvl="0" indent="0" algn="ctr" rtl="0">
                <a:lnSpc>
                  <a:spcPct val="90000"/>
                </a:lnSpc>
                <a:spcBef>
                  <a:spcPts val="840"/>
                </a:spcBef>
                <a:spcAft>
                  <a:spcPts val="0"/>
                </a:spcAft>
                <a:buClr>
                  <a:schemeClr val="lt1"/>
                </a:buClr>
                <a:buSzPct val="25000"/>
                <a:buFont typeface="Calibri"/>
                <a:buNone/>
              </a:pPr>
              <a:r>
                <a:rPr lang="en-US" sz="1800" b="0" i="0">
                  <a:solidFill>
                    <a:schemeClr val="lt1"/>
                  </a:solidFill>
                  <a:latin typeface="Calibri"/>
                  <a:ea typeface="Calibri"/>
                  <a:cs typeface="Calibri"/>
                  <a:sym typeface="Calibri"/>
                </a:rPr>
                <a:t>Together, Look Back on Progress to Date and Decide What Adjustments Are Needed</a:t>
              </a:r>
            </a:p>
          </p:txBody>
        </p:sp>
        <p:sp>
          <p:nvSpPr>
            <p:cNvPr id="547" name="Shape 547"/>
            <p:cNvSpPr/>
            <p:nvPr/>
          </p:nvSpPr>
          <p:spPr>
            <a:xfrm>
              <a:off x="2890041" y="160120"/>
              <a:ext cx="2444081" cy="1712236"/>
            </a:xfrm>
            <a:prstGeom prst="ellipse">
              <a:avLst/>
            </a:prstGeom>
            <a:gradFill>
              <a:gsLst>
                <a:gs pos="0">
                  <a:srgbClr val="5F82CA"/>
                </a:gs>
                <a:gs pos="50000">
                  <a:srgbClr val="3C70CA"/>
                </a:gs>
                <a:gs pos="100000">
                  <a:srgbClr val="2E60B9"/>
                </a:gs>
              </a:gsLst>
              <a:lin ang="5400000" scaled="0"/>
            </a:gradFill>
            <a:ln>
              <a:noFill/>
            </a:ln>
            <a:effectLst>
              <a:outerShdw blurRad="57150" dist="19050" dir="5400000" algn="ctr" rotWithShape="0">
                <a:srgbClr val="000000">
                  <a:alpha val="62745"/>
                </a:srgbClr>
              </a:outerShdw>
            </a:effectLst>
          </p:spPr>
          <p:txBody>
            <a:bodyPr lIns="91425" tIns="91425" rIns="91425" bIns="91425" anchor="ctr" anchorCtr="0">
              <a:noAutofit/>
            </a:bodyPr>
            <a:lstStyle/>
            <a:p>
              <a:pPr lvl="0">
                <a:spcBef>
                  <a:spcPts val="0"/>
                </a:spcBef>
                <a:buNone/>
              </a:pPr>
              <a:endParaRPr/>
            </a:p>
          </p:txBody>
        </p:sp>
        <p:sp>
          <p:nvSpPr>
            <p:cNvPr id="548" name="Shape 548"/>
            <p:cNvSpPr txBox="1"/>
            <p:nvPr/>
          </p:nvSpPr>
          <p:spPr>
            <a:xfrm>
              <a:off x="3247968" y="410872"/>
              <a:ext cx="1728227" cy="1210734"/>
            </a:xfrm>
            <a:prstGeom prst="rect">
              <a:avLst/>
            </a:prstGeom>
            <a:noFill/>
            <a:ln>
              <a:noFill/>
            </a:ln>
          </p:spPr>
          <p:txBody>
            <a:bodyPr lIns="25400" tIns="25400" rIns="25400" bIns="254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2000">
                  <a:solidFill>
                    <a:schemeClr val="lt1"/>
                  </a:solidFill>
                  <a:latin typeface="Calibri"/>
                  <a:ea typeface="Calibri"/>
                  <a:cs typeface="Calibri"/>
                  <a:sym typeface="Calibri"/>
                </a:rPr>
                <a:t>What happened? So What? Now What?</a:t>
              </a:r>
            </a:p>
          </p:txBody>
        </p:sp>
        <p:sp>
          <p:nvSpPr>
            <p:cNvPr id="549" name="Shape 549"/>
            <p:cNvSpPr/>
            <p:nvPr/>
          </p:nvSpPr>
          <p:spPr>
            <a:xfrm>
              <a:off x="6315403" y="1347783"/>
              <a:ext cx="2278730" cy="1712236"/>
            </a:xfrm>
            <a:prstGeom prst="ellipse">
              <a:avLst/>
            </a:prstGeom>
            <a:gradFill>
              <a:gsLst>
                <a:gs pos="0">
                  <a:srgbClr val="5F82CA"/>
                </a:gs>
                <a:gs pos="50000">
                  <a:srgbClr val="3C70CA"/>
                </a:gs>
                <a:gs pos="100000">
                  <a:srgbClr val="2E60B9"/>
                </a:gs>
              </a:gsLst>
              <a:lin ang="5400000" scaled="0"/>
            </a:gradFill>
            <a:ln>
              <a:noFill/>
            </a:ln>
            <a:effectLst>
              <a:outerShdw blurRad="57150" dist="19050" dir="5400000" algn="ctr" rotWithShape="0">
                <a:srgbClr val="000000">
                  <a:alpha val="62745"/>
                </a:srgbClr>
              </a:outerShdw>
            </a:effectLst>
          </p:spPr>
          <p:txBody>
            <a:bodyPr lIns="91425" tIns="91425" rIns="91425" bIns="91425" anchor="ctr" anchorCtr="0">
              <a:noAutofit/>
            </a:bodyPr>
            <a:lstStyle/>
            <a:p>
              <a:pPr lvl="0">
                <a:spcBef>
                  <a:spcPts val="0"/>
                </a:spcBef>
                <a:buNone/>
              </a:pPr>
              <a:endParaRPr/>
            </a:p>
          </p:txBody>
        </p:sp>
        <p:sp>
          <p:nvSpPr>
            <p:cNvPr id="550" name="Shape 550"/>
            <p:cNvSpPr txBox="1"/>
            <p:nvPr/>
          </p:nvSpPr>
          <p:spPr>
            <a:xfrm>
              <a:off x="6649114" y="1598534"/>
              <a:ext cx="1611305" cy="1210734"/>
            </a:xfrm>
            <a:prstGeom prst="rect">
              <a:avLst/>
            </a:prstGeom>
            <a:noFill/>
            <a:ln>
              <a:noFill/>
            </a:ln>
          </p:spPr>
          <p:txBody>
            <a:bodyPr lIns="25400" tIns="25400" rIns="25400" bIns="254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2000" b="0">
                  <a:solidFill>
                    <a:schemeClr val="lt1"/>
                  </a:solidFill>
                  <a:latin typeface="Calibri"/>
                  <a:ea typeface="Calibri"/>
                  <a:cs typeface="Calibri"/>
                  <a:sym typeface="Calibri"/>
                </a:rPr>
                <a:t>Unlimited number of groups, chairs, paper, flip chart</a:t>
              </a:r>
            </a:p>
          </p:txBody>
        </p:sp>
        <p:sp>
          <p:nvSpPr>
            <p:cNvPr id="551" name="Shape 551"/>
            <p:cNvSpPr/>
            <p:nvPr/>
          </p:nvSpPr>
          <p:spPr>
            <a:xfrm>
              <a:off x="4745564" y="4427425"/>
              <a:ext cx="2914225" cy="1937447"/>
            </a:xfrm>
            <a:prstGeom prst="ellipse">
              <a:avLst/>
            </a:prstGeom>
            <a:gradFill>
              <a:gsLst>
                <a:gs pos="0">
                  <a:srgbClr val="5F82CA"/>
                </a:gs>
                <a:gs pos="50000">
                  <a:srgbClr val="3C70CA"/>
                </a:gs>
                <a:gs pos="100000">
                  <a:srgbClr val="2E60B9"/>
                </a:gs>
              </a:gsLst>
              <a:lin ang="5400000" scaled="0"/>
            </a:gradFill>
            <a:ln>
              <a:noFill/>
            </a:ln>
            <a:effectLst>
              <a:outerShdw blurRad="57150" dist="19050" dir="5400000" algn="ctr" rotWithShape="0">
                <a:srgbClr val="000000">
                  <a:alpha val="62745"/>
                </a:srgbClr>
              </a:outerShdw>
            </a:effectLst>
          </p:spPr>
          <p:txBody>
            <a:bodyPr lIns="91425" tIns="91425" rIns="91425" bIns="91425" anchor="ctr" anchorCtr="0">
              <a:noAutofit/>
            </a:bodyPr>
            <a:lstStyle/>
            <a:p>
              <a:pPr lvl="0">
                <a:spcBef>
                  <a:spcPts val="0"/>
                </a:spcBef>
                <a:buNone/>
              </a:pPr>
              <a:endParaRPr/>
            </a:p>
          </p:txBody>
        </p:sp>
        <p:sp>
          <p:nvSpPr>
            <p:cNvPr id="552" name="Shape 552"/>
            <p:cNvSpPr txBox="1"/>
            <p:nvPr/>
          </p:nvSpPr>
          <p:spPr>
            <a:xfrm>
              <a:off x="5172344" y="4711157"/>
              <a:ext cx="2060668" cy="1369980"/>
            </a:xfrm>
            <a:prstGeom prst="rect">
              <a:avLst/>
            </a:prstGeom>
            <a:noFill/>
            <a:ln>
              <a:noFill/>
            </a:ln>
          </p:spPr>
          <p:txBody>
            <a:bodyPr lIns="22850" tIns="22850" rIns="22850" bIns="2285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1800" b="0">
                  <a:solidFill>
                    <a:schemeClr val="lt1"/>
                  </a:solidFill>
                  <a:latin typeface="Calibri"/>
                  <a:ea typeface="Calibri"/>
                  <a:cs typeface="Calibri"/>
                  <a:sym typeface="Calibri"/>
                </a:rPr>
                <a:t>Everyone included. </a:t>
              </a:r>
              <a:r>
                <a:rPr lang="en-US" sz="1800" b="0" i="0">
                  <a:solidFill>
                    <a:schemeClr val="lt1"/>
                  </a:solidFill>
                  <a:latin typeface="Calibri"/>
                  <a:ea typeface="Calibri"/>
                  <a:cs typeface="Calibri"/>
                  <a:sym typeface="Calibri"/>
                </a:rPr>
                <a:t>Small groups give voice to all. Facilitate to focus on 1 question at a time.</a:t>
              </a:r>
            </a:p>
          </p:txBody>
        </p:sp>
        <p:sp>
          <p:nvSpPr>
            <p:cNvPr id="553" name="Shape 553"/>
            <p:cNvSpPr/>
            <p:nvPr/>
          </p:nvSpPr>
          <p:spPr>
            <a:xfrm>
              <a:off x="1224940" y="4548294"/>
              <a:ext cx="2397370" cy="1712236"/>
            </a:xfrm>
            <a:prstGeom prst="ellipse">
              <a:avLst/>
            </a:prstGeom>
            <a:gradFill>
              <a:gsLst>
                <a:gs pos="0">
                  <a:srgbClr val="5F82CA"/>
                </a:gs>
                <a:gs pos="50000">
                  <a:srgbClr val="3C70CA"/>
                </a:gs>
                <a:gs pos="100000">
                  <a:srgbClr val="2E60B9"/>
                </a:gs>
              </a:gsLst>
              <a:lin ang="5400000" scaled="0"/>
            </a:gradFill>
            <a:ln>
              <a:noFill/>
            </a:ln>
            <a:effectLst>
              <a:outerShdw blurRad="57150" dist="19050" dir="5400000" algn="ctr" rotWithShape="0">
                <a:srgbClr val="000000">
                  <a:alpha val="62745"/>
                </a:srgbClr>
              </a:outerShdw>
            </a:effectLst>
          </p:spPr>
          <p:txBody>
            <a:bodyPr lIns="91425" tIns="91425" rIns="91425" bIns="91425" anchor="ctr" anchorCtr="0">
              <a:noAutofit/>
            </a:bodyPr>
            <a:lstStyle/>
            <a:p>
              <a:pPr lvl="0">
                <a:spcBef>
                  <a:spcPts val="0"/>
                </a:spcBef>
                <a:buNone/>
              </a:pPr>
              <a:endParaRPr/>
            </a:p>
          </p:txBody>
        </p:sp>
        <p:sp>
          <p:nvSpPr>
            <p:cNvPr id="554" name="Shape 554"/>
            <p:cNvSpPr txBox="1"/>
            <p:nvPr/>
          </p:nvSpPr>
          <p:spPr>
            <a:xfrm>
              <a:off x="1576026" y="4799044"/>
              <a:ext cx="1695197" cy="1210734"/>
            </a:xfrm>
            <a:prstGeom prst="rect">
              <a:avLst/>
            </a:prstGeom>
            <a:noFill/>
            <a:ln>
              <a:noFill/>
            </a:ln>
          </p:spPr>
          <p:txBody>
            <a:bodyPr lIns="25400" tIns="25400" rIns="25400" bIns="25400" anchor="ctr" anchorCtr="0">
              <a:noAutofit/>
            </a:bodyPr>
            <a:lstStyle/>
            <a:p>
              <a:pPr marL="0" marR="0" lvl="0" indent="0" algn="ctr" rtl="0">
                <a:lnSpc>
                  <a:spcPct val="100000"/>
                </a:lnSpc>
                <a:spcBef>
                  <a:spcPts val="0"/>
                </a:spcBef>
                <a:spcAft>
                  <a:spcPts val="0"/>
                </a:spcAft>
                <a:buClr>
                  <a:schemeClr val="lt1"/>
                </a:buClr>
                <a:buSzPct val="25000"/>
                <a:buFont typeface="Calibri"/>
                <a:buNone/>
              </a:pPr>
              <a:r>
                <a:rPr lang="en-US" sz="2000">
                  <a:solidFill>
                    <a:schemeClr val="lt1"/>
                  </a:solidFill>
                  <a:latin typeface="Calibri"/>
                  <a:ea typeface="Calibri"/>
                  <a:cs typeface="Calibri"/>
                  <a:sym typeface="Calibri"/>
                </a:rPr>
                <a:t>Individuals, small groups, whole</a:t>
              </a:r>
            </a:p>
          </p:txBody>
        </p:sp>
        <p:sp>
          <p:nvSpPr>
            <p:cNvPr id="555" name="Shape 555"/>
            <p:cNvSpPr/>
            <p:nvPr/>
          </p:nvSpPr>
          <p:spPr>
            <a:xfrm>
              <a:off x="150341" y="1693175"/>
              <a:ext cx="2337460" cy="1712236"/>
            </a:xfrm>
            <a:prstGeom prst="ellipse">
              <a:avLst/>
            </a:prstGeom>
            <a:gradFill>
              <a:gsLst>
                <a:gs pos="0">
                  <a:srgbClr val="5F82CA"/>
                </a:gs>
                <a:gs pos="50000">
                  <a:srgbClr val="3C70CA"/>
                </a:gs>
                <a:gs pos="100000">
                  <a:srgbClr val="2E60B9"/>
                </a:gs>
              </a:gsLst>
              <a:lin ang="5400000" scaled="0"/>
            </a:gradFill>
            <a:ln>
              <a:noFill/>
            </a:ln>
            <a:effectLst>
              <a:outerShdw blurRad="57150" dist="19050" dir="5400000" algn="ctr" rotWithShape="0">
                <a:srgbClr val="000000">
                  <a:alpha val="62745"/>
                </a:srgbClr>
              </a:outerShdw>
            </a:effectLst>
          </p:spPr>
          <p:txBody>
            <a:bodyPr lIns="91425" tIns="91425" rIns="91425" bIns="91425" anchor="ctr" anchorCtr="0">
              <a:noAutofit/>
            </a:bodyPr>
            <a:lstStyle/>
            <a:p>
              <a:pPr lvl="0">
                <a:spcBef>
                  <a:spcPts val="0"/>
                </a:spcBef>
                <a:buNone/>
              </a:pPr>
              <a:endParaRPr/>
            </a:p>
          </p:txBody>
        </p:sp>
        <p:sp>
          <p:nvSpPr>
            <p:cNvPr id="556" name="Shape 556"/>
            <p:cNvSpPr txBox="1"/>
            <p:nvPr/>
          </p:nvSpPr>
          <p:spPr>
            <a:xfrm>
              <a:off x="492654" y="1943925"/>
              <a:ext cx="1652834" cy="1210734"/>
            </a:xfrm>
            <a:prstGeom prst="rect">
              <a:avLst/>
            </a:prstGeom>
            <a:noFill/>
            <a:ln>
              <a:noFill/>
            </a:ln>
          </p:spPr>
          <p:txBody>
            <a:bodyPr lIns="25400" tIns="25400" rIns="25400" bIns="25400" anchor="ctr" anchorCtr="0">
              <a:noAutofit/>
            </a:bodyPr>
            <a:lstStyle/>
            <a:p>
              <a:pPr marL="0" marR="0" lvl="0" indent="0" algn="ctr" rtl="0">
                <a:lnSpc>
                  <a:spcPct val="90000"/>
                </a:lnSpc>
                <a:spcBef>
                  <a:spcPts val="0"/>
                </a:spcBef>
                <a:spcAft>
                  <a:spcPts val="0"/>
                </a:spcAft>
                <a:buClr>
                  <a:schemeClr val="lt1"/>
                </a:buClr>
                <a:buSzPct val="25000"/>
                <a:buFont typeface="Calibri"/>
                <a:buNone/>
              </a:pPr>
              <a:r>
                <a:rPr lang="en-US" sz="2000">
                  <a:solidFill>
                    <a:schemeClr val="lt1"/>
                  </a:solidFill>
                  <a:latin typeface="Calibri"/>
                  <a:ea typeface="Calibri"/>
                  <a:cs typeface="Calibri"/>
                  <a:sym typeface="Calibri"/>
                </a:rPr>
                <a:t>Sequentially work through 3 questions</a:t>
              </a:r>
            </a:p>
          </p:txBody>
        </p:sp>
      </p:grpSp>
      <p:sp>
        <p:nvSpPr>
          <p:cNvPr id="557" name="Shape 557"/>
          <p:cNvSpPr txBox="1"/>
          <p:nvPr/>
        </p:nvSpPr>
        <p:spPr>
          <a:xfrm>
            <a:off x="6430446" y="237523"/>
            <a:ext cx="1689100"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1">
                <a:solidFill>
                  <a:schemeClr val="dk1"/>
                </a:solidFill>
                <a:latin typeface="Calibri"/>
                <a:ea typeface="Calibri"/>
                <a:cs typeface="Calibri"/>
                <a:sym typeface="Calibri"/>
              </a:rPr>
              <a:t>Invitation</a:t>
            </a:r>
          </a:p>
        </p:txBody>
      </p:sp>
      <p:sp>
        <p:nvSpPr>
          <p:cNvPr id="558" name="Shape 558"/>
          <p:cNvSpPr txBox="1"/>
          <p:nvPr/>
        </p:nvSpPr>
        <p:spPr>
          <a:xfrm>
            <a:off x="9783260" y="1418624"/>
            <a:ext cx="1943127"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1">
                <a:solidFill>
                  <a:schemeClr val="dk1"/>
                </a:solidFill>
                <a:latin typeface="Calibri"/>
                <a:ea typeface="Calibri"/>
                <a:cs typeface="Calibri"/>
                <a:sym typeface="Calibri"/>
              </a:rPr>
              <a:t>Space, Materials</a:t>
            </a:r>
          </a:p>
        </p:txBody>
      </p:sp>
      <p:sp>
        <p:nvSpPr>
          <p:cNvPr id="559" name="Shape 559"/>
          <p:cNvSpPr txBox="1"/>
          <p:nvPr/>
        </p:nvSpPr>
        <p:spPr>
          <a:xfrm>
            <a:off x="9446724" y="5012723"/>
            <a:ext cx="1689100"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1">
                <a:solidFill>
                  <a:schemeClr val="dk1"/>
                </a:solidFill>
                <a:latin typeface="Calibri"/>
                <a:ea typeface="Calibri"/>
                <a:cs typeface="Calibri"/>
                <a:sym typeface="Calibri"/>
              </a:rPr>
              <a:t>Participation Distributed</a:t>
            </a:r>
          </a:p>
        </p:txBody>
      </p:sp>
      <p:sp>
        <p:nvSpPr>
          <p:cNvPr id="560" name="Shape 560"/>
          <p:cNvSpPr txBox="1"/>
          <p:nvPr/>
        </p:nvSpPr>
        <p:spPr>
          <a:xfrm>
            <a:off x="808541" y="4966557"/>
            <a:ext cx="2290257"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1">
                <a:solidFill>
                  <a:schemeClr val="dk1"/>
                </a:solidFill>
                <a:latin typeface="Calibri"/>
                <a:ea typeface="Calibri"/>
                <a:cs typeface="Calibri"/>
                <a:sym typeface="Calibri"/>
              </a:rPr>
              <a:t>Groups Configured</a:t>
            </a:r>
          </a:p>
        </p:txBody>
      </p:sp>
      <p:sp>
        <p:nvSpPr>
          <p:cNvPr id="561" name="Shape 561"/>
          <p:cNvSpPr txBox="1"/>
          <p:nvPr/>
        </p:nvSpPr>
        <p:spPr>
          <a:xfrm>
            <a:off x="355601" y="2093117"/>
            <a:ext cx="1598069"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1">
                <a:solidFill>
                  <a:schemeClr val="dk1"/>
                </a:solidFill>
                <a:latin typeface="Calibri"/>
                <a:ea typeface="Calibri"/>
                <a:cs typeface="Calibri"/>
                <a:sym typeface="Calibri"/>
              </a:rPr>
              <a:t>Step Sequence</a:t>
            </a:r>
          </a:p>
        </p:txBody>
      </p:sp>
      <p:pic>
        <p:nvPicPr>
          <p:cNvPr id="562" name="Shape 562" descr="http://www.liberatingstructures.com/storage/icons/09_What3.png?__SQUARESPACE_CACHEVERSION=1337874429198"/>
          <p:cNvPicPr preferRelativeResize="0"/>
          <p:nvPr/>
        </p:nvPicPr>
        <p:blipFill rotWithShape="1">
          <a:blip r:embed="rId4">
            <a:alphaModFix/>
          </a:blip>
          <a:srcRect/>
          <a:stretch/>
        </p:blipFill>
        <p:spPr>
          <a:xfrm>
            <a:off x="575543" y="598487"/>
            <a:ext cx="938212" cy="925511"/>
          </a:xfrm>
          <a:prstGeom prst="rect">
            <a:avLst/>
          </a:prstGeom>
          <a:noFill/>
          <a:ln>
            <a:noFill/>
          </a:ln>
        </p:spPr>
      </p:pic>
      <p:sp>
        <p:nvSpPr>
          <p:cNvPr id="563" name="Shape 563"/>
          <p:cNvSpPr txBox="1"/>
          <p:nvPr/>
        </p:nvSpPr>
        <p:spPr>
          <a:xfrm>
            <a:off x="1669311" y="359844"/>
            <a:ext cx="2267687" cy="1260475"/>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4290">
                <a:solidFill>
                  <a:schemeClr val="dk1"/>
                </a:solidFill>
                <a:latin typeface="Calibri"/>
                <a:ea typeface="Calibri"/>
                <a:cs typeface="Calibri"/>
                <a:sym typeface="Calibri"/>
              </a:rPr>
              <a:t>What³</a:t>
            </a:r>
          </a:p>
        </p:txBody>
      </p:sp>
    </p:spTree>
    <p:extLst>
      <p:ext uri="{BB962C8B-B14F-4D97-AF65-F5344CB8AC3E}">
        <p14:creationId xmlns:p14="http://schemas.microsoft.com/office/powerpoint/2010/main" val="87429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413" y="365125"/>
            <a:ext cx="9977387" cy="1325563"/>
          </a:xfrm>
        </p:spPr>
        <p:txBody>
          <a:bodyPr/>
          <a:lstStyle/>
          <a:p>
            <a:r>
              <a:rPr lang="en-US" dirty="0"/>
              <a:t>Drawing Monsters</a:t>
            </a:r>
          </a:p>
        </p:txBody>
      </p:sp>
      <p:grpSp>
        <p:nvGrpSpPr>
          <p:cNvPr id="14" name="Group 13"/>
          <p:cNvGrpSpPr/>
          <p:nvPr/>
        </p:nvGrpSpPr>
        <p:grpSpPr>
          <a:xfrm>
            <a:off x="6096000" y="515155"/>
            <a:ext cx="4494726" cy="5756856"/>
            <a:chOff x="2034862" y="2150772"/>
            <a:chExt cx="3168203" cy="4043966"/>
          </a:xfrm>
        </p:grpSpPr>
        <p:sp>
          <p:nvSpPr>
            <p:cNvPr id="4" name="Rectangle 3"/>
            <p:cNvSpPr/>
            <p:nvPr/>
          </p:nvSpPr>
          <p:spPr>
            <a:xfrm>
              <a:off x="2034862" y="2150772"/>
              <a:ext cx="3168203" cy="40439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4" idx="0"/>
              <a:endCxn id="4" idx="2"/>
            </p:cNvCxnSpPr>
            <p:nvPr/>
          </p:nvCxnSpPr>
          <p:spPr>
            <a:xfrm>
              <a:off x="3618964" y="2150772"/>
              <a:ext cx="0" cy="4043966"/>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a:stCxn id="4" idx="0"/>
              <a:endCxn id="4" idx="2"/>
            </p:cNvCxnSpPr>
            <p:nvPr/>
          </p:nvCxnSpPr>
          <p:spPr>
            <a:xfrm>
              <a:off x="3618964" y="2150772"/>
              <a:ext cx="0" cy="404396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a:stCxn id="4" idx="3"/>
              <a:endCxn id="4" idx="1"/>
            </p:cNvCxnSpPr>
            <p:nvPr/>
          </p:nvCxnSpPr>
          <p:spPr>
            <a:xfrm flipH="1">
              <a:off x="2034862" y="4172755"/>
              <a:ext cx="3168203"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838200" y="1690686"/>
            <a:ext cx="3958883" cy="3416320"/>
          </a:xfrm>
          <a:prstGeom prst="rect">
            <a:avLst/>
          </a:prstGeom>
        </p:spPr>
        <p:txBody>
          <a:bodyPr wrap="square">
            <a:spAutoFit/>
          </a:bodyPr>
          <a:lstStyle/>
          <a:p>
            <a:pPr fontAlgn="base"/>
            <a:r>
              <a:rPr lang="en-US" sz="2400" dirty="0"/>
              <a:t>Take an 8 1/2 x 11 inch piece of paper. It's better if it's a piece of paper you were planning to throw away. Use the blank back side!</a:t>
            </a:r>
          </a:p>
          <a:p>
            <a:pPr fontAlgn="base"/>
            <a:endParaRPr lang="en-US" sz="2400" dirty="0"/>
          </a:p>
          <a:p>
            <a:pPr fontAlgn="base"/>
            <a:r>
              <a:rPr lang="en-US" sz="2400" dirty="0"/>
              <a:t>Fold it into four quarters, so it's divided into four chambers.</a:t>
            </a:r>
          </a:p>
        </p:txBody>
      </p:sp>
      <p:pic>
        <p:nvPicPr>
          <p:cNvPr id="9" name="Picture 8">
            <a:extLst>
              <a:ext uri="{FF2B5EF4-FFF2-40B4-BE49-F238E27FC236}">
                <a16:creationId xmlns:a16="http://schemas.microsoft.com/office/drawing/2014/main" id="{9455631C-E27C-4053-8868-BD2AFE5219BE}"/>
              </a:ext>
            </a:extLst>
          </p:cNvPr>
          <p:cNvPicPr>
            <a:picLocks noChangeAspect="1"/>
          </p:cNvPicPr>
          <p:nvPr/>
        </p:nvPicPr>
        <p:blipFill rotWithShape="1">
          <a:blip r:embed="rId2" cstate="screen">
            <a:biLevel thresh="7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p:blipFill>
        <p:spPr>
          <a:xfrm>
            <a:off x="407922" y="515155"/>
            <a:ext cx="860556" cy="950404"/>
          </a:xfrm>
          <a:prstGeom prst="rect">
            <a:avLst/>
          </a:prstGeom>
          <a:effectLst/>
        </p:spPr>
      </p:pic>
    </p:spTree>
    <p:extLst>
      <p:ext uri="{BB962C8B-B14F-4D97-AF65-F5344CB8AC3E}">
        <p14:creationId xmlns:p14="http://schemas.microsoft.com/office/powerpoint/2010/main" val="35715564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pic>
        <p:nvPicPr>
          <p:cNvPr id="568" name="Shape 568" descr="http://www.liberatingstructures.com/storage/Slide07.jpg?__SQUARESPACE_CACHEVERSION=139560877667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68663" y="0"/>
            <a:ext cx="10194635" cy="6744119"/>
          </a:xfrm>
          <a:prstGeom prst="rect">
            <a:avLst/>
          </a:prstGeom>
          <a:noFill/>
          <a:ln>
            <a:noFill/>
          </a:ln>
        </p:spPr>
      </p:pic>
    </p:spTree>
    <p:extLst>
      <p:ext uri="{BB962C8B-B14F-4D97-AF65-F5344CB8AC3E}">
        <p14:creationId xmlns:p14="http://schemas.microsoft.com/office/powerpoint/2010/main" val="1655324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0868" y="365125"/>
            <a:ext cx="9992932" cy="1325563"/>
          </a:xfrm>
        </p:spPr>
        <p:txBody>
          <a:bodyPr/>
          <a:lstStyle/>
          <a:p>
            <a:r>
              <a:rPr lang="en-US" dirty="0"/>
              <a:t>Drawing Monsters</a:t>
            </a:r>
          </a:p>
        </p:txBody>
      </p:sp>
      <p:grpSp>
        <p:nvGrpSpPr>
          <p:cNvPr id="7" name="Group 6"/>
          <p:cNvGrpSpPr/>
          <p:nvPr/>
        </p:nvGrpSpPr>
        <p:grpSpPr>
          <a:xfrm>
            <a:off x="6297769" y="365124"/>
            <a:ext cx="4533363" cy="6151585"/>
            <a:chOff x="2034862" y="2150772"/>
            <a:chExt cx="3168203" cy="4043966"/>
          </a:xfrm>
        </p:grpSpPr>
        <p:grpSp>
          <p:nvGrpSpPr>
            <p:cNvPr id="14" name="Group 13"/>
            <p:cNvGrpSpPr/>
            <p:nvPr/>
          </p:nvGrpSpPr>
          <p:grpSpPr>
            <a:xfrm>
              <a:off x="2034862" y="2150772"/>
              <a:ext cx="3168203" cy="4043966"/>
              <a:chOff x="2034862" y="2150772"/>
              <a:chExt cx="3168203" cy="4043966"/>
            </a:xfrm>
          </p:grpSpPr>
          <p:sp>
            <p:nvSpPr>
              <p:cNvPr id="4" name="Rectangle 3"/>
              <p:cNvSpPr/>
              <p:nvPr/>
            </p:nvSpPr>
            <p:spPr>
              <a:xfrm>
                <a:off x="2034862" y="2150772"/>
                <a:ext cx="3168203" cy="4043966"/>
              </a:xfrm>
              <a:prstGeom prst="rect">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a:stCxn id="4" idx="0"/>
                <a:endCxn id="4" idx="2"/>
              </p:cNvCxnSpPr>
              <p:nvPr/>
            </p:nvCxnSpPr>
            <p:spPr>
              <a:xfrm>
                <a:off x="3618964" y="2150772"/>
                <a:ext cx="0" cy="4043966"/>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a:stCxn id="4" idx="0"/>
                <a:endCxn id="4" idx="2"/>
              </p:cNvCxnSpPr>
              <p:nvPr/>
            </p:nvCxnSpPr>
            <p:spPr>
              <a:xfrm>
                <a:off x="3618964" y="2150772"/>
                <a:ext cx="0" cy="404396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a:stCxn id="4" idx="3"/>
                <a:endCxn id="4" idx="1"/>
              </p:cNvCxnSpPr>
              <p:nvPr/>
            </p:nvCxnSpPr>
            <p:spPr>
              <a:xfrm flipH="1">
                <a:off x="2034862" y="4172755"/>
                <a:ext cx="3168203"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3" name="Freeform: Shape 2"/>
            <p:cNvSpPr/>
            <p:nvPr/>
          </p:nvSpPr>
          <p:spPr>
            <a:xfrm>
              <a:off x="2509321" y="2408349"/>
              <a:ext cx="800549" cy="1510240"/>
            </a:xfrm>
            <a:custGeom>
              <a:avLst/>
              <a:gdLst>
                <a:gd name="connsiteX0" fmla="*/ 53575 w 800549"/>
                <a:gd name="connsiteY0" fmla="*/ 283336 h 1510240"/>
                <a:gd name="connsiteX1" fmla="*/ 143727 w 800549"/>
                <a:gd name="connsiteY1" fmla="*/ 206062 h 1510240"/>
                <a:gd name="connsiteX2" fmla="*/ 246758 w 800549"/>
                <a:gd name="connsiteY2" fmla="*/ 154547 h 1510240"/>
                <a:gd name="connsiteX3" fmla="*/ 362668 w 800549"/>
                <a:gd name="connsiteY3" fmla="*/ 103031 h 1510240"/>
                <a:gd name="connsiteX4" fmla="*/ 414183 w 800549"/>
                <a:gd name="connsiteY4" fmla="*/ 77274 h 1510240"/>
                <a:gd name="connsiteX5" fmla="*/ 465699 w 800549"/>
                <a:gd name="connsiteY5" fmla="*/ 64395 h 1510240"/>
                <a:gd name="connsiteX6" fmla="*/ 555851 w 800549"/>
                <a:gd name="connsiteY6" fmla="*/ 38637 h 1510240"/>
                <a:gd name="connsiteX7" fmla="*/ 594487 w 800549"/>
                <a:gd name="connsiteY7" fmla="*/ 25758 h 1510240"/>
                <a:gd name="connsiteX8" fmla="*/ 658882 w 800549"/>
                <a:gd name="connsiteY8" fmla="*/ 12879 h 1510240"/>
                <a:gd name="connsiteX9" fmla="*/ 710397 w 800549"/>
                <a:gd name="connsiteY9" fmla="*/ 0 h 1510240"/>
                <a:gd name="connsiteX10" fmla="*/ 761913 w 800549"/>
                <a:gd name="connsiteY10" fmla="*/ 38637 h 1510240"/>
                <a:gd name="connsiteX11" fmla="*/ 774792 w 800549"/>
                <a:gd name="connsiteY11" fmla="*/ 90152 h 1510240"/>
                <a:gd name="connsiteX12" fmla="*/ 800549 w 800549"/>
                <a:gd name="connsiteY12" fmla="*/ 231820 h 1510240"/>
                <a:gd name="connsiteX13" fmla="*/ 787671 w 800549"/>
                <a:gd name="connsiteY13" fmla="*/ 309093 h 1510240"/>
                <a:gd name="connsiteX14" fmla="*/ 774792 w 800549"/>
                <a:gd name="connsiteY14" fmla="*/ 347730 h 1510240"/>
                <a:gd name="connsiteX15" fmla="*/ 684640 w 800549"/>
                <a:gd name="connsiteY15" fmla="*/ 412124 h 1510240"/>
                <a:gd name="connsiteX16" fmla="*/ 646003 w 800549"/>
                <a:gd name="connsiteY16" fmla="*/ 425003 h 1510240"/>
                <a:gd name="connsiteX17" fmla="*/ 517214 w 800549"/>
                <a:gd name="connsiteY17" fmla="*/ 476519 h 1510240"/>
                <a:gd name="connsiteX18" fmla="*/ 465699 w 800549"/>
                <a:gd name="connsiteY18" fmla="*/ 489397 h 1510240"/>
                <a:gd name="connsiteX19" fmla="*/ 388425 w 800549"/>
                <a:gd name="connsiteY19" fmla="*/ 502276 h 1510240"/>
                <a:gd name="connsiteX20" fmla="*/ 92211 w 800549"/>
                <a:gd name="connsiteY20" fmla="*/ 540913 h 1510240"/>
                <a:gd name="connsiteX21" fmla="*/ 40696 w 800549"/>
                <a:gd name="connsiteY21" fmla="*/ 553792 h 1510240"/>
                <a:gd name="connsiteX22" fmla="*/ 14938 w 800549"/>
                <a:gd name="connsiteY22" fmla="*/ 759854 h 1510240"/>
                <a:gd name="connsiteX23" fmla="*/ 79333 w 800549"/>
                <a:gd name="connsiteY23" fmla="*/ 837127 h 1510240"/>
                <a:gd name="connsiteX24" fmla="*/ 156606 w 800549"/>
                <a:gd name="connsiteY24" fmla="*/ 901521 h 1510240"/>
                <a:gd name="connsiteX25" fmla="*/ 208121 w 800549"/>
                <a:gd name="connsiteY25" fmla="*/ 940158 h 1510240"/>
                <a:gd name="connsiteX26" fmla="*/ 246758 w 800549"/>
                <a:gd name="connsiteY26" fmla="*/ 978795 h 1510240"/>
                <a:gd name="connsiteX27" fmla="*/ 311152 w 800549"/>
                <a:gd name="connsiteY27" fmla="*/ 1004552 h 1510240"/>
                <a:gd name="connsiteX28" fmla="*/ 427062 w 800549"/>
                <a:gd name="connsiteY28" fmla="*/ 1068947 h 1510240"/>
                <a:gd name="connsiteX29" fmla="*/ 504335 w 800549"/>
                <a:gd name="connsiteY29" fmla="*/ 1120462 h 1510240"/>
                <a:gd name="connsiteX30" fmla="*/ 555851 w 800549"/>
                <a:gd name="connsiteY30" fmla="*/ 1197736 h 1510240"/>
                <a:gd name="connsiteX31" fmla="*/ 542972 w 800549"/>
                <a:gd name="connsiteY31" fmla="*/ 1313645 h 1510240"/>
                <a:gd name="connsiteX32" fmla="*/ 530093 w 800549"/>
                <a:gd name="connsiteY32" fmla="*/ 1352282 h 1510240"/>
                <a:gd name="connsiteX33" fmla="*/ 491456 w 800549"/>
                <a:gd name="connsiteY33" fmla="*/ 1365161 h 1510240"/>
                <a:gd name="connsiteX34" fmla="*/ 182364 w 800549"/>
                <a:gd name="connsiteY34" fmla="*/ 1352282 h 1510240"/>
                <a:gd name="connsiteX35" fmla="*/ 143727 w 800549"/>
                <a:gd name="connsiteY35" fmla="*/ 1339403 h 1510240"/>
                <a:gd name="connsiteX36" fmla="*/ 79333 w 800549"/>
                <a:gd name="connsiteY36" fmla="*/ 1365161 h 1510240"/>
                <a:gd name="connsiteX37" fmla="*/ 79333 w 800549"/>
                <a:gd name="connsiteY37" fmla="*/ 1506828 h 1510240"/>
                <a:gd name="connsiteX38" fmla="*/ 105090 w 800549"/>
                <a:gd name="connsiteY38" fmla="*/ 1506828 h 151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00549" h="1510240">
                  <a:moveTo>
                    <a:pt x="53575" y="283336"/>
                  </a:moveTo>
                  <a:cubicBezTo>
                    <a:pt x="83626" y="257578"/>
                    <a:pt x="110795" y="228017"/>
                    <a:pt x="143727" y="206062"/>
                  </a:cubicBezTo>
                  <a:cubicBezTo>
                    <a:pt x="175675" y="184763"/>
                    <a:pt x="211670" y="170142"/>
                    <a:pt x="246758" y="154547"/>
                  </a:cubicBezTo>
                  <a:lnTo>
                    <a:pt x="362668" y="103031"/>
                  </a:lnTo>
                  <a:cubicBezTo>
                    <a:pt x="380099" y="94986"/>
                    <a:pt x="396207" y="84015"/>
                    <a:pt x="414183" y="77274"/>
                  </a:cubicBezTo>
                  <a:cubicBezTo>
                    <a:pt x="430757" y="71059"/>
                    <a:pt x="448622" y="69052"/>
                    <a:pt x="465699" y="64395"/>
                  </a:cubicBezTo>
                  <a:cubicBezTo>
                    <a:pt x="495851" y="56172"/>
                    <a:pt x="525916" y="47618"/>
                    <a:pt x="555851" y="38637"/>
                  </a:cubicBezTo>
                  <a:cubicBezTo>
                    <a:pt x="568854" y="34736"/>
                    <a:pt x="581317" y="29051"/>
                    <a:pt x="594487" y="25758"/>
                  </a:cubicBezTo>
                  <a:cubicBezTo>
                    <a:pt x="615723" y="20449"/>
                    <a:pt x="637513" y="17628"/>
                    <a:pt x="658882" y="12879"/>
                  </a:cubicBezTo>
                  <a:cubicBezTo>
                    <a:pt x="676161" y="9039"/>
                    <a:pt x="693225" y="4293"/>
                    <a:pt x="710397" y="0"/>
                  </a:cubicBezTo>
                  <a:cubicBezTo>
                    <a:pt x="727569" y="12879"/>
                    <a:pt x="749437" y="21170"/>
                    <a:pt x="761913" y="38637"/>
                  </a:cubicBezTo>
                  <a:cubicBezTo>
                    <a:pt x="772201" y="53040"/>
                    <a:pt x="770952" y="72873"/>
                    <a:pt x="774792" y="90152"/>
                  </a:cubicBezTo>
                  <a:cubicBezTo>
                    <a:pt x="786793" y="144158"/>
                    <a:pt x="791229" y="175894"/>
                    <a:pt x="800549" y="231820"/>
                  </a:cubicBezTo>
                  <a:cubicBezTo>
                    <a:pt x="796256" y="257578"/>
                    <a:pt x="793336" y="283602"/>
                    <a:pt x="787671" y="309093"/>
                  </a:cubicBezTo>
                  <a:cubicBezTo>
                    <a:pt x="784726" y="322345"/>
                    <a:pt x="783483" y="337301"/>
                    <a:pt x="774792" y="347730"/>
                  </a:cubicBezTo>
                  <a:cubicBezTo>
                    <a:pt x="770628" y="352726"/>
                    <a:pt x="698060" y="405414"/>
                    <a:pt x="684640" y="412124"/>
                  </a:cubicBezTo>
                  <a:cubicBezTo>
                    <a:pt x="672498" y="418195"/>
                    <a:pt x="658481" y="419655"/>
                    <a:pt x="646003" y="425003"/>
                  </a:cubicBezTo>
                  <a:cubicBezTo>
                    <a:pt x="571399" y="456976"/>
                    <a:pt x="611009" y="453072"/>
                    <a:pt x="517214" y="476519"/>
                  </a:cubicBezTo>
                  <a:cubicBezTo>
                    <a:pt x="500042" y="480812"/>
                    <a:pt x="483055" y="485926"/>
                    <a:pt x="465699" y="489397"/>
                  </a:cubicBezTo>
                  <a:cubicBezTo>
                    <a:pt x="440093" y="494518"/>
                    <a:pt x="414249" y="498402"/>
                    <a:pt x="388425" y="502276"/>
                  </a:cubicBezTo>
                  <a:cubicBezTo>
                    <a:pt x="209820" y="529067"/>
                    <a:pt x="242732" y="524188"/>
                    <a:pt x="92211" y="540913"/>
                  </a:cubicBezTo>
                  <a:cubicBezTo>
                    <a:pt x="75039" y="545206"/>
                    <a:pt x="53212" y="541276"/>
                    <a:pt x="40696" y="553792"/>
                  </a:cubicBezTo>
                  <a:cubicBezTo>
                    <a:pt x="-16932" y="611420"/>
                    <a:pt x="-1262" y="689654"/>
                    <a:pt x="14938" y="759854"/>
                  </a:cubicBezTo>
                  <a:cubicBezTo>
                    <a:pt x="20930" y="785820"/>
                    <a:pt x="64899" y="820287"/>
                    <a:pt x="79333" y="837127"/>
                  </a:cubicBezTo>
                  <a:cubicBezTo>
                    <a:pt x="135471" y="902622"/>
                    <a:pt x="91688" y="879883"/>
                    <a:pt x="156606" y="901521"/>
                  </a:cubicBezTo>
                  <a:cubicBezTo>
                    <a:pt x="173778" y="914400"/>
                    <a:pt x="191824" y="926189"/>
                    <a:pt x="208121" y="940158"/>
                  </a:cubicBezTo>
                  <a:cubicBezTo>
                    <a:pt x="221950" y="952011"/>
                    <a:pt x="231313" y="969142"/>
                    <a:pt x="246758" y="978795"/>
                  </a:cubicBezTo>
                  <a:cubicBezTo>
                    <a:pt x="266362" y="991048"/>
                    <a:pt x="290475" y="994213"/>
                    <a:pt x="311152" y="1004552"/>
                  </a:cubicBezTo>
                  <a:cubicBezTo>
                    <a:pt x="350685" y="1024318"/>
                    <a:pt x="389162" y="1046207"/>
                    <a:pt x="427062" y="1068947"/>
                  </a:cubicBezTo>
                  <a:cubicBezTo>
                    <a:pt x="453607" y="1084874"/>
                    <a:pt x="504335" y="1120462"/>
                    <a:pt x="504335" y="1120462"/>
                  </a:cubicBezTo>
                  <a:cubicBezTo>
                    <a:pt x="521507" y="1146220"/>
                    <a:pt x="559270" y="1166968"/>
                    <a:pt x="555851" y="1197736"/>
                  </a:cubicBezTo>
                  <a:cubicBezTo>
                    <a:pt x="551558" y="1236372"/>
                    <a:pt x="549363" y="1275300"/>
                    <a:pt x="542972" y="1313645"/>
                  </a:cubicBezTo>
                  <a:cubicBezTo>
                    <a:pt x="540740" y="1327036"/>
                    <a:pt x="539692" y="1342683"/>
                    <a:pt x="530093" y="1352282"/>
                  </a:cubicBezTo>
                  <a:cubicBezTo>
                    <a:pt x="520494" y="1361881"/>
                    <a:pt x="504335" y="1360868"/>
                    <a:pt x="491456" y="1365161"/>
                  </a:cubicBezTo>
                  <a:cubicBezTo>
                    <a:pt x="388425" y="1360868"/>
                    <a:pt x="285202" y="1359900"/>
                    <a:pt x="182364" y="1352282"/>
                  </a:cubicBezTo>
                  <a:cubicBezTo>
                    <a:pt x="168825" y="1351279"/>
                    <a:pt x="157198" y="1337719"/>
                    <a:pt x="143727" y="1339403"/>
                  </a:cubicBezTo>
                  <a:cubicBezTo>
                    <a:pt x="120787" y="1342270"/>
                    <a:pt x="100798" y="1356575"/>
                    <a:pt x="79333" y="1365161"/>
                  </a:cubicBezTo>
                  <a:cubicBezTo>
                    <a:pt x="69226" y="1415697"/>
                    <a:pt x="53440" y="1455041"/>
                    <a:pt x="79333" y="1506828"/>
                  </a:cubicBezTo>
                  <a:cubicBezTo>
                    <a:pt x="83173" y="1514507"/>
                    <a:pt x="96504" y="1506828"/>
                    <a:pt x="105090" y="1506828"/>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Shape 4"/>
            <p:cNvSpPr/>
            <p:nvPr/>
          </p:nvSpPr>
          <p:spPr>
            <a:xfrm>
              <a:off x="3888453" y="2743200"/>
              <a:ext cx="864789" cy="991673"/>
            </a:xfrm>
            <a:custGeom>
              <a:avLst/>
              <a:gdLst>
                <a:gd name="connsiteX0" fmla="*/ 91119 w 864789"/>
                <a:gd name="connsiteY0" fmla="*/ 0 h 1030310"/>
                <a:gd name="connsiteX1" fmla="*/ 91119 w 864789"/>
                <a:gd name="connsiteY1" fmla="*/ 0 h 1030310"/>
                <a:gd name="connsiteX2" fmla="*/ 78240 w 864789"/>
                <a:gd name="connsiteY2" fmla="*/ 115910 h 1030310"/>
                <a:gd name="connsiteX3" fmla="*/ 65361 w 864789"/>
                <a:gd name="connsiteY3" fmla="*/ 154546 h 1030310"/>
                <a:gd name="connsiteX4" fmla="*/ 52482 w 864789"/>
                <a:gd name="connsiteY4" fmla="*/ 206062 h 1030310"/>
                <a:gd name="connsiteX5" fmla="*/ 26724 w 864789"/>
                <a:gd name="connsiteY5" fmla="*/ 476518 h 1030310"/>
                <a:gd name="connsiteX6" fmla="*/ 967 w 864789"/>
                <a:gd name="connsiteY6" fmla="*/ 618186 h 1030310"/>
                <a:gd name="connsiteX7" fmla="*/ 13846 w 864789"/>
                <a:gd name="connsiteY7" fmla="*/ 914400 h 1030310"/>
                <a:gd name="connsiteX8" fmla="*/ 78240 w 864789"/>
                <a:gd name="connsiteY8" fmla="*/ 927279 h 1030310"/>
                <a:gd name="connsiteX9" fmla="*/ 194150 w 864789"/>
                <a:gd name="connsiteY9" fmla="*/ 940158 h 1030310"/>
                <a:gd name="connsiteX10" fmla="*/ 451727 w 864789"/>
                <a:gd name="connsiteY10" fmla="*/ 978794 h 1030310"/>
                <a:gd name="connsiteX11" fmla="*/ 554758 w 864789"/>
                <a:gd name="connsiteY11" fmla="*/ 1017431 h 1030310"/>
                <a:gd name="connsiteX12" fmla="*/ 606274 w 864789"/>
                <a:gd name="connsiteY12" fmla="*/ 1030310 h 1030310"/>
                <a:gd name="connsiteX13" fmla="*/ 838093 w 864789"/>
                <a:gd name="connsiteY13" fmla="*/ 1017431 h 1030310"/>
                <a:gd name="connsiteX14" fmla="*/ 850972 w 864789"/>
                <a:gd name="connsiteY14" fmla="*/ 347730 h 1030310"/>
                <a:gd name="connsiteX15" fmla="*/ 850972 w 864789"/>
                <a:gd name="connsiteY15" fmla="*/ 115910 h 1030310"/>
                <a:gd name="connsiteX16" fmla="*/ 760820 w 864789"/>
                <a:gd name="connsiteY16" fmla="*/ 103031 h 1030310"/>
                <a:gd name="connsiteX17" fmla="*/ 529001 w 864789"/>
                <a:gd name="connsiteY17" fmla="*/ 77273 h 1030310"/>
                <a:gd name="connsiteX18" fmla="*/ 477485 w 864789"/>
                <a:gd name="connsiteY18" fmla="*/ 64394 h 1030310"/>
                <a:gd name="connsiteX19" fmla="*/ 400212 w 864789"/>
                <a:gd name="connsiteY19" fmla="*/ 38637 h 1030310"/>
                <a:gd name="connsiteX20" fmla="*/ 271423 w 864789"/>
                <a:gd name="connsiteY20" fmla="*/ 25758 h 1030310"/>
                <a:gd name="connsiteX21" fmla="*/ 91119 w 864789"/>
                <a:gd name="connsiteY21" fmla="*/ 0 h 103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4789" h="1030310">
                  <a:moveTo>
                    <a:pt x="91119" y="0"/>
                  </a:moveTo>
                  <a:lnTo>
                    <a:pt x="91119" y="0"/>
                  </a:lnTo>
                  <a:cubicBezTo>
                    <a:pt x="86826" y="38637"/>
                    <a:pt x="84631" y="77565"/>
                    <a:pt x="78240" y="115910"/>
                  </a:cubicBezTo>
                  <a:cubicBezTo>
                    <a:pt x="76008" y="129301"/>
                    <a:pt x="69090" y="141493"/>
                    <a:pt x="65361" y="154546"/>
                  </a:cubicBezTo>
                  <a:cubicBezTo>
                    <a:pt x="60498" y="171565"/>
                    <a:pt x="56775" y="188890"/>
                    <a:pt x="52482" y="206062"/>
                  </a:cubicBezTo>
                  <a:cubicBezTo>
                    <a:pt x="44613" y="300493"/>
                    <a:pt x="39117" y="383570"/>
                    <a:pt x="26724" y="476518"/>
                  </a:cubicBezTo>
                  <a:cubicBezTo>
                    <a:pt x="20131" y="525969"/>
                    <a:pt x="10683" y="569608"/>
                    <a:pt x="967" y="618186"/>
                  </a:cubicBezTo>
                  <a:cubicBezTo>
                    <a:pt x="5260" y="716924"/>
                    <a:pt x="-10124" y="818520"/>
                    <a:pt x="13846" y="914400"/>
                  </a:cubicBezTo>
                  <a:cubicBezTo>
                    <a:pt x="19155" y="935636"/>
                    <a:pt x="56570" y="924183"/>
                    <a:pt x="78240" y="927279"/>
                  </a:cubicBezTo>
                  <a:cubicBezTo>
                    <a:pt x="116724" y="932777"/>
                    <a:pt x="155602" y="935130"/>
                    <a:pt x="194150" y="940158"/>
                  </a:cubicBezTo>
                  <a:cubicBezTo>
                    <a:pt x="329642" y="957831"/>
                    <a:pt x="344962" y="961000"/>
                    <a:pt x="451727" y="978794"/>
                  </a:cubicBezTo>
                  <a:cubicBezTo>
                    <a:pt x="486071" y="991673"/>
                    <a:pt x="519961" y="1005832"/>
                    <a:pt x="554758" y="1017431"/>
                  </a:cubicBezTo>
                  <a:cubicBezTo>
                    <a:pt x="571550" y="1023028"/>
                    <a:pt x="588574" y="1030310"/>
                    <a:pt x="606274" y="1030310"/>
                  </a:cubicBezTo>
                  <a:cubicBezTo>
                    <a:pt x="683666" y="1030310"/>
                    <a:pt x="760820" y="1021724"/>
                    <a:pt x="838093" y="1017431"/>
                  </a:cubicBezTo>
                  <a:cubicBezTo>
                    <a:pt x="842386" y="794197"/>
                    <a:pt x="843773" y="570889"/>
                    <a:pt x="850972" y="347730"/>
                  </a:cubicBezTo>
                  <a:cubicBezTo>
                    <a:pt x="851761" y="323258"/>
                    <a:pt x="881664" y="150438"/>
                    <a:pt x="850972" y="115910"/>
                  </a:cubicBezTo>
                  <a:cubicBezTo>
                    <a:pt x="830805" y="93222"/>
                    <a:pt x="790763" y="108022"/>
                    <a:pt x="760820" y="103031"/>
                  </a:cubicBezTo>
                  <a:cubicBezTo>
                    <a:pt x="597235" y="75766"/>
                    <a:pt x="831541" y="100546"/>
                    <a:pt x="529001" y="77273"/>
                  </a:cubicBezTo>
                  <a:cubicBezTo>
                    <a:pt x="511829" y="72980"/>
                    <a:pt x="494439" y="69480"/>
                    <a:pt x="477485" y="64394"/>
                  </a:cubicBezTo>
                  <a:cubicBezTo>
                    <a:pt x="451479" y="56592"/>
                    <a:pt x="427228" y="41339"/>
                    <a:pt x="400212" y="38637"/>
                  </a:cubicBezTo>
                  <a:lnTo>
                    <a:pt x="271423" y="25758"/>
                  </a:lnTo>
                  <a:cubicBezTo>
                    <a:pt x="140066" y="11931"/>
                    <a:pt x="121170" y="4293"/>
                    <a:pt x="91119" y="0"/>
                  </a:cubicBezTo>
                  <a:close/>
                </a:path>
              </a:pathLst>
            </a:custGeom>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659530" y="1690688"/>
            <a:ext cx="5252630" cy="3046988"/>
          </a:xfrm>
          <a:prstGeom prst="rect">
            <a:avLst/>
          </a:prstGeom>
        </p:spPr>
        <p:txBody>
          <a:bodyPr wrap="square">
            <a:spAutoFit/>
          </a:bodyPr>
          <a:lstStyle/>
          <a:p>
            <a:pPr marL="342900" indent="-342900" fontAlgn="base">
              <a:buFont typeface="Arial" panose="020B0604020202020204" pitchFamily="34" charset="0"/>
              <a:buChar char="•"/>
            </a:pPr>
            <a:r>
              <a:rPr lang="en-US" sz="2400" dirty="0"/>
              <a:t>Take a pencil or a pen. On one chamber, make a squiggle.</a:t>
            </a:r>
          </a:p>
          <a:p>
            <a:pPr marL="342900" indent="-342900" fontAlgn="base">
              <a:buFont typeface="Arial" panose="020B0604020202020204" pitchFamily="34" charset="0"/>
              <a:buChar char="•"/>
            </a:pPr>
            <a:r>
              <a:rPr lang="en-US" sz="2400" dirty="0"/>
              <a:t>On another chamber, make a closed shape, like a square or a rhombus.</a:t>
            </a:r>
          </a:p>
          <a:p>
            <a:pPr marL="342900" indent="-342900" fontAlgn="base">
              <a:buFont typeface="Arial" panose="020B0604020202020204" pitchFamily="34" charset="0"/>
              <a:buChar char="•"/>
            </a:pPr>
            <a:r>
              <a:rPr lang="en-US" sz="2400" dirty="0"/>
              <a:t>On the third quarter, make another squiggle. </a:t>
            </a:r>
          </a:p>
          <a:p>
            <a:pPr marL="342900" indent="-342900" fontAlgn="base">
              <a:buFont typeface="Arial" panose="020B0604020202020204" pitchFamily="34" charset="0"/>
              <a:buChar char="•"/>
            </a:pPr>
            <a:r>
              <a:rPr lang="en-US" sz="2400" dirty="0"/>
              <a:t>On the fourth quarter, go crazy… just make a mark to start!</a:t>
            </a:r>
          </a:p>
        </p:txBody>
      </p:sp>
      <p:pic>
        <p:nvPicPr>
          <p:cNvPr id="12" name="Picture 11">
            <a:extLst>
              <a:ext uri="{FF2B5EF4-FFF2-40B4-BE49-F238E27FC236}">
                <a16:creationId xmlns:a16="http://schemas.microsoft.com/office/drawing/2014/main" id="{C5F8DEF8-F589-436B-8EA9-E86F11C8F689}"/>
              </a:ext>
            </a:extLst>
          </p:cNvPr>
          <p:cNvPicPr>
            <a:picLocks noChangeAspect="1"/>
          </p:cNvPicPr>
          <p:nvPr/>
        </p:nvPicPr>
        <p:blipFill rotWithShape="1">
          <a:blip r:embed="rId2" cstate="screen">
            <a:biLevel thresh="7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p:blipFill>
        <p:spPr>
          <a:xfrm>
            <a:off x="407922" y="515155"/>
            <a:ext cx="860556" cy="950404"/>
          </a:xfrm>
          <a:prstGeom prst="rect">
            <a:avLst/>
          </a:prstGeom>
          <a:effectLst/>
        </p:spPr>
      </p:pic>
    </p:spTree>
    <p:extLst>
      <p:ext uri="{BB962C8B-B14F-4D97-AF65-F5344CB8AC3E}">
        <p14:creationId xmlns:p14="http://schemas.microsoft.com/office/powerpoint/2010/main" val="2217322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0868" y="365125"/>
            <a:ext cx="9992932" cy="1325563"/>
          </a:xfrm>
        </p:spPr>
        <p:txBody>
          <a:bodyPr/>
          <a:lstStyle/>
          <a:p>
            <a:r>
              <a:rPr lang="en-US" dirty="0"/>
              <a:t>Drawing Monsters</a:t>
            </a:r>
          </a:p>
        </p:txBody>
      </p:sp>
      <p:grpSp>
        <p:nvGrpSpPr>
          <p:cNvPr id="7" name="Group 6"/>
          <p:cNvGrpSpPr/>
          <p:nvPr/>
        </p:nvGrpSpPr>
        <p:grpSpPr>
          <a:xfrm>
            <a:off x="6297769" y="365124"/>
            <a:ext cx="4533363" cy="6151585"/>
            <a:chOff x="2034862" y="2150772"/>
            <a:chExt cx="3168203" cy="4043966"/>
          </a:xfrm>
        </p:grpSpPr>
        <p:grpSp>
          <p:nvGrpSpPr>
            <p:cNvPr id="14" name="Group 13"/>
            <p:cNvGrpSpPr/>
            <p:nvPr/>
          </p:nvGrpSpPr>
          <p:grpSpPr>
            <a:xfrm>
              <a:off x="2034862" y="2150772"/>
              <a:ext cx="3168203" cy="4043966"/>
              <a:chOff x="2034862" y="2150772"/>
              <a:chExt cx="3168203" cy="4043966"/>
            </a:xfrm>
          </p:grpSpPr>
          <p:sp>
            <p:nvSpPr>
              <p:cNvPr id="4" name="Rectangle 3"/>
              <p:cNvSpPr/>
              <p:nvPr/>
            </p:nvSpPr>
            <p:spPr>
              <a:xfrm>
                <a:off x="2034862" y="2150772"/>
                <a:ext cx="3168203" cy="4043966"/>
              </a:xfrm>
              <a:prstGeom prst="rect">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a:stCxn id="4" idx="0"/>
                <a:endCxn id="4" idx="2"/>
              </p:cNvCxnSpPr>
              <p:nvPr/>
            </p:nvCxnSpPr>
            <p:spPr>
              <a:xfrm>
                <a:off x="3618964" y="2150772"/>
                <a:ext cx="0" cy="4043966"/>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a:stCxn id="4" idx="0"/>
                <a:endCxn id="4" idx="2"/>
              </p:cNvCxnSpPr>
              <p:nvPr/>
            </p:nvCxnSpPr>
            <p:spPr>
              <a:xfrm>
                <a:off x="3618964" y="2150772"/>
                <a:ext cx="0" cy="404396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a:stCxn id="4" idx="3"/>
                <a:endCxn id="4" idx="1"/>
              </p:cNvCxnSpPr>
              <p:nvPr/>
            </p:nvCxnSpPr>
            <p:spPr>
              <a:xfrm flipH="1">
                <a:off x="2034862" y="4172755"/>
                <a:ext cx="3168203"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3" name="Freeform: Shape 2"/>
            <p:cNvSpPr/>
            <p:nvPr/>
          </p:nvSpPr>
          <p:spPr>
            <a:xfrm>
              <a:off x="2509321" y="2408349"/>
              <a:ext cx="800549" cy="1510240"/>
            </a:xfrm>
            <a:custGeom>
              <a:avLst/>
              <a:gdLst>
                <a:gd name="connsiteX0" fmla="*/ 53575 w 800549"/>
                <a:gd name="connsiteY0" fmla="*/ 283336 h 1510240"/>
                <a:gd name="connsiteX1" fmla="*/ 143727 w 800549"/>
                <a:gd name="connsiteY1" fmla="*/ 206062 h 1510240"/>
                <a:gd name="connsiteX2" fmla="*/ 246758 w 800549"/>
                <a:gd name="connsiteY2" fmla="*/ 154547 h 1510240"/>
                <a:gd name="connsiteX3" fmla="*/ 362668 w 800549"/>
                <a:gd name="connsiteY3" fmla="*/ 103031 h 1510240"/>
                <a:gd name="connsiteX4" fmla="*/ 414183 w 800549"/>
                <a:gd name="connsiteY4" fmla="*/ 77274 h 1510240"/>
                <a:gd name="connsiteX5" fmla="*/ 465699 w 800549"/>
                <a:gd name="connsiteY5" fmla="*/ 64395 h 1510240"/>
                <a:gd name="connsiteX6" fmla="*/ 555851 w 800549"/>
                <a:gd name="connsiteY6" fmla="*/ 38637 h 1510240"/>
                <a:gd name="connsiteX7" fmla="*/ 594487 w 800549"/>
                <a:gd name="connsiteY7" fmla="*/ 25758 h 1510240"/>
                <a:gd name="connsiteX8" fmla="*/ 658882 w 800549"/>
                <a:gd name="connsiteY8" fmla="*/ 12879 h 1510240"/>
                <a:gd name="connsiteX9" fmla="*/ 710397 w 800549"/>
                <a:gd name="connsiteY9" fmla="*/ 0 h 1510240"/>
                <a:gd name="connsiteX10" fmla="*/ 761913 w 800549"/>
                <a:gd name="connsiteY10" fmla="*/ 38637 h 1510240"/>
                <a:gd name="connsiteX11" fmla="*/ 774792 w 800549"/>
                <a:gd name="connsiteY11" fmla="*/ 90152 h 1510240"/>
                <a:gd name="connsiteX12" fmla="*/ 800549 w 800549"/>
                <a:gd name="connsiteY12" fmla="*/ 231820 h 1510240"/>
                <a:gd name="connsiteX13" fmla="*/ 787671 w 800549"/>
                <a:gd name="connsiteY13" fmla="*/ 309093 h 1510240"/>
                <a:gd name="connsiteX14" fmla="*/ 774792 w 800549"/>
                <a:gd name="connsiteY14" fmla="*/ 347730 h 1510240"/>
                <a:gd name="connsiteX15" fmla="*/ 684640 w 800549"/>
                <a:gd name="connsiteY15" fmla="*/ 412124 h 1510240"/>
                <a:gd name="connsiteX16" fmla="*/ 646003 w 800549"/>
                <a:gd name="connsiteY16" fmla="*/ 425003 h 1510240"/>
                <a:gd name="connsiteX17" fmla="*/ 517214 w 800549"/>
                <a:gd name="connsiteY17" fmla="*/ 476519 h 1510240"/>
                <a:gd name="connsiteX18" fmla="*/ 465699 w 800549"/>
                <a:gd name="connsiteY18" fmla="*/ 489397 h 1510240"/>
                <a:gd name="connsiteX19" fmla="*/ 388425 w 800549"/>
                <a:gd name="connsiteY19" fmla="*/ 502276 h 1510240"/>
                <a:gd name="connsiteX20" fmla="*/ 92211 w 800549"/>
                <a:gd name="connsiteY20" fmla="*/ 540913 h 1510240"/>
                <a:gd name="connsiteX21" fmla="*/ 40696 w 800549"/>
                <a:gd name="connsiteY21" fmla="*/ 553792 h 1510240"/>
                <a:gd name="connsiteX22" fmla="*/ 14938 w 800549"/>
                <a:gd name="connsiteY22" fmla="*/ 759854 h 1510240"/>
                <a:gd name="connsiteX23" fmla="*/ 79333 w 800549"/>
                <a:gd name="connsiteY23" fmla="*/ 837127 h 1510240"/>
                <a:gd name="connsiteX24" fmla="*/ 156606 w 800549"/>
                <a:gd name="connsiteY24" fmla="*/ 901521 h 1510240"/>
                <a:gd name="connsiteX25" fmla="*/ 208121 w 800549"/>
                <a:gd name="connsiteY25" fmla="*/ 940158 h 1510240"/>
                <a:gd name="connsiteX26" fmla="*/ 246758 w 800549"/>
                <a:gd name="connsiteY26" fmla="*/ 978795 h 1510240"/>
                <a:gd name="connsiteX27" fmla="*/ 311152 w 800549"/>
                <a:gd name="connsiteY27" fmla="*/ 1004552 h 1510240"/>
                <a:gd name="connsiteX28" fmla="*/ 427062 w 800549"/>
                <a:gd name="connsiteY28" fmla="*/ 1068947 h 1510240"/>
                <a:gd name="connsiteX29" fmla="*/ 504335 w 800549"/>
                <a:gd name="connsiteY29" fmla="*/ 1120462 h 1510240"/>
                <a:gd name="connsiteX30" fmla="*/ 555851 w 800549"/>
                <a:gd name="connsiteY30" fmla="*/ 1197736 h 1510240"/>
                <a:gd name="connsiteX31" fmla="*/ 542972 w 800549"/>
                <a:gd name="connsiteY31" fmla="*/ 1313645 h 1510240"/>
                <a:gd name="connsiteX32" fmla="*/ 530093 w 800549"/>
                <a:gd name="connsiteY32" fmla="*/ 1352282 h 1510240"/>
                <a:gd name="connsiteX33" fmla="*/ 491456 w 800549"/>
                <a:gd name="connsiteY33" fmla="*/ 1365161 h 1510240"/>
                <a:gd name="connsiteX34" fmla="*/ 182364 w 800549"/>
                <a:gd name="connsiteY34" fmla="*/ 1352282 h 1510240"/>
                <a:gd name="connsiteX35" fmla="*/ 143727 w 800549"/>
                <a:gd name="connsiteY35" fmla="*/ 1339403 h 1510240"/>
                <a:gd name="connsiteX36" fmla="*/ 79333 w 800549"/>
                <a:gd name="connsiteY36" fmla="*/ 1365161 h 1510240"/>
                <a:gd name="connsiteX37" fmla="*/ 79333 w 800549"/>
                <a:gd name="connsiteY37" fmla="*/ 1506828 h 1510240"/>
                <a:gd name="connsiteX38" fmla="*/ 105090 w 800549"/>
                <a:gd name="connsiteY38" fmla="*/ 1506828 h 151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00549" h="1510240">
                  <a:moveTo>
                    <a:pt x="53575" y="283336"/>
                  </a:moveTo>
                  <a:cubicBezTo>
                    <a:pt x="83626" y="257578"/>
                    <a:pt x="110795" y="228017"/>
                    <a:pt x="143727" y="206062"/>
                  </a:cubicBezTo>
                  <a:cubicBezTo>
                    <a:pt x="175675" y="184763"/>
                    <a:pt x="211670" y="170142"/>
                    <a:pt x="246758" y="154547"/>
                  </a:cubicBezTo>
                  <a:lnTo>
                    <a:pt x="362668" y="103031"/>
                  </a:lnTo>
                  <a:cubicBezTo>
                    <a:pt x="380099" y="94986"/>
                    <a:pt x="396207" y="84015"/>
                    <a:pt x="414183" y="77274"/>
                  </a:cubicBezTo>
                  <a:cubicBezTo>
                    <a:pt x="430757" y="71059"/>
                    <a:pt x="448622" y="69052"/>
                    <a:pt x="465699" y="64395"/>
                  </a:cubicBezTo>
                  <a:cubicBezTo>
                    <a:pt x="495851" y="56172"/>
                    <a:pt x="525916" y="47618"/>
                    <a:pt x="555851" y="38637"/>
                  </a:cubicBezTo>
                  <a:cubicBezTo>
                    <a:pt x="568854" y="34736"/>
                    <a:pt x="581317" y="29051"/>
                    <a:pt x="594487" y="25758"/>
                  </a:cubicBezTo>
                  <a:cubicBezTo>
                    <a:pt x="615723" y="20449"/>
                    <a:pt x="637513" y="17628"/>
                    <a:pt x="658882" y="12879"/>
                  </a:cubicBezTo>
                  <a:cubicBezTo>
                    <a:pt x="676161" y="9039"/>
                    <a:pt x="693225" y="4293"/>
                    <a:pt x="710397" y="0"/>
                  </a:cubicBezTo>
                  <a:cubicBezTo>
                    <a:pt x="727569" y="12879"/>
                    <a:pt x="749437" y="21170"/>
                    <a:pt x="761913" y="38637"/>
                  </a:cubicBezTo>
                  <a:cubicBezTo>
                    <a:pt x="772201" y="53040"/>
                    <a:pt x="770952" y="72873"/>
                    <a:pt x="774792" y="90152"/>
                  </a:cubicBezTo>
                  <a:cubicBezTo>
                    <a:pt x="786793" y="144158"/>
                    <a:pt x="791229" y="175894"/>
                    <a:pt x="800549" y="231820"/>
                  </a:cubicBezTo>
                  <a:cubicBezTo>
                    <a:pt x="796256" y="257578"/>
                    <a:pt x="793336" y="283602"/>
                    <a:pt x="787671" y="309093"/>
                  </a:cubicBezTo>
                  <a:cubicBezTo>
                    <a:pt x="784726" y="322345"/>
                    <a:pt x="783483" y="337301"/>
                    <a:pt x="774792" y="347730"/>
                  </a:cubicBezTo>
                  <a:cubicBezTo>
                    <a:pt x="770628" y="352726"/>
                    <a:pt x="698060" y="405414"/>
                    <a:pt x="684640" y="412124"/>
                  </a:cubicBezTo>
                  <a:cubicBezTo>
                    <a:pt x="672498" y="418195"/>
                    <a:pt x="658481" y="419655"/>
                    <a:pt x="646003" y="425003"/>
                  </a:cubicBezTo>
                  <a:cubicBezTo>
                    <a:pt x="571399" y="456976"/>
                    <a:pt x="611009" y="453072"/>
                    <a:pt x="517214" y="476519"/>
                  </a:cubicBezTo>
                  <a:cubicBezTo>
                    <a:pt x="500042" y="480812"/>
                    <a:pt x="483055" y="485926"/>
                    <a:pt x="465699" y="489397"/>
                  </a:cubicBezTo>
                  <a:cubicBezTo>
                    <a:pt x="440093" y="494518"/>
                    <a:pt x="414249" y="498402"/>
                    <a:pt x="388425" y="502276"/>
                  </a:cubicBezTo>
                  <a:cubicBezTo>
                    <a:pt x="209820" y="529067"/>
                    <a:pt x="242732" y="524188"/>
                    <a:pt x="92211" y="540913"/>
                  </a:cubicBezTo>
                  <a:cubicBezTo>
                    <a:pt x="75039" y="545206"/>
                    <a:pt x="53212" y="541276"/>
                    <a:pt x="40696" y="553792"/>
                  </a:cubicBezTo>
                  <a:cubicBezTo>
                    <a:pt x="-16932" y="611420"/>
                    <a:pt x="-1262" y="689654"/>
                    <a:pt x="14938" y="759854"/>
                  </a:cubicBezTo>
                  <a:cubicBezTo>
                    <a:pt x="20930" y="785820"/>
                    <a:pt x="64899" y="820287"/>
                    <a:pt x="79333" y="837127"/>
                  </a:cubicBezTo>
                  <a:cubicBezTo>
                    <a:pt x="135471" y="902622"/>
                    <a:pt x="91688" y="879883"/>
                    <a:pt x="156606" y="901521"/>
                  </a:cubicBezTo>
                  <a:cubicBezTo>
                    <a:pt x="173778" y="914400"/>
                    <a:pt x="191824" y="926189"/>
                    <a:pt x="208121" y="940158"/>
                  </a:cubicBezTo>
                  <a:cubicBezTo>
                    <a:pt x="221950" y="952011"/>
                    <a:pt x="231313" y="969142"/>
                    <a:pt x="246758" y="978795"/>
                  </a:cubicBezTo>
                  <a:cubicBezTo>
                    <a:pt x="266362" y="991048"/>
                    <a:pt x="290475" y="994213"/>
                    <a:pt x="311152" y="1004552"/>
                  </a:cubicBezTo>
                  <a:cubicBezTo>
                    <a:pt x="350685" y="1024318"/>
                    <a:pt x="389162" y="1046207"/>
                    <a:pt x="427062" y="1068947"/>
                  </a:cubicBezTo>
                  <a:cubicBezTo>
                    <a:pt x="453607" y="1084874"/>
                    <a:pt x="504335" y="1120462"/>
                    <a:pt x="504335" y="1120462"/>
                  </a:cubicBezTo>
                  <a:cubicBezTo>
                    <a:pt x="521507" y="1146220"/>
                    <a:pt x="559270" y="1166968"/>
                    <a:pt x="555851" y="1197736"/>
                  </a:cubicBezTo>
                  <a:cubicBezTo>
                    <a:pt x="551558" y="1236372"/>
                    <a:pt x="549363" y="1275300"/>
                    <a:pt x="542972" y="1313645"/>
                  </a:cubicBezTo>
                  <a:cubicBezTo>
                    <a:pt x="540740" y="1327036"/>
                    <a:pt x="539692" y="1342683"/>
                    <a:pt x="530093" y="1352282"/>
                  </a:cubicBezTo>
                  <a:cubicBezTo>
                    <a:pt x="520494" y="1361881"/>
                    <a:pt x="504335" y="1360868"/>
                    <a:pt x="491456" y="1365161"/>
                  </a:cubicBezTo>
                  <a:cubicBezTo>
                    <a:pt x="388425" y="1360868"/>
                    <a:pt x="285202" y="1359900"/>
                    <a:pt x="182364" y="1352282"/>
                  </a:cubicBezTo>
                  <a:cubicBezTo>
                    <a:pt x="168825" y="1351279"/>
                    <a:pt x="157198" y="1337719"/>
                    <a:pt x="143727" y="1339403"/>
                  </a:cubicBezTo>
                  <a:cubicBezTo>
                    <a:pt x="120787" y="1342270"/>
                    <a:pt x="100798" y="1356575"/>
                    <a:pt x="79333" y="1365161"/>
                  </a:cubicBezTo>
                  <a:cubicBezTo>
                    <a:pt x="69226" y="1415697"/>
                    <a:pt x="53440" y="1455041"/>
                    <a:pt x="79333" y="1506828"/>
                  </a:cubicBezTo>
                  <a:cubicBezTo>
                    <a:pt x="83173" y="1514507"/>
                    <a:pt x="96504" y="1506828"/>
                    <a:pt x="105090" y="1506828"/>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Shape 4"/>
            <p:cNvSpPr/>
            <p:nvPr/>
          </p:nvSpPr>
          <p:spPr>
            <a:xfrm>
              <a:off x="3888453" y="2743200"/>
              <a:ext cx="864789" cy="991673"/>
            </a:xfrm>
            <a:custGeom>
              <a:avLst/>
              <a:gdLst>
                <a:gd name="connsiteX0" fmla="*/ 91119 w 864789"/>
                <a:gd name="connsiteY0" fmla="*/ 0 h 1030310"/>
                <a:gd name="connsiteX1" fmla="*/ 91119 w 864789"/>
                <a:gd name="connsiteY1" fmla="*/ 0 h 1030310"/>
                <a:gd name="connsiteX2" fmla="*/ 78240 w 864789"/>
                <a:gd name="connsiteY2" fmla="*/ 115910 h 1030310"/>
                <a:gd name="connsiteX3" fmla="*/ 65361 w 864789"/>
                <a:gd name="connsiteY3" fmla="*/ 154546 h 1030310"/>
                <a:gd name="connsiteX4" fmla="*/ 52482 w 864789"/>
                <a:gd name="connsiteY4" fmla="*/ 206062 h 1030310"/>
                <a:gd name="connsiteX5" fmla="*/ 26724 w 864789"/>
                <a:gd name="connsiteY5" fmla="*/ 476518 h 1030310"/>
                <a:gd name="connsiteX6" fmla="*/ 967 w 864789"/>
                <a:gd name="connsiteY6" fmla="*/ 618186 h 1030310"/>
                <a:gd name="connsiteX7" fmla="*/ 13846 w 864789"/>
                <a:gd name="connsiteY7" fmla="*/ 914400 h 1030310"/>
                <a:gd name="connsiteX8" fmla="*/ 78240 w 864789"/>
                <a:gd name="connsiteY8" fmla="*/ 927279 h 1030310"/>
                <a:gd name="connsiteX9" fmla="*/ 194150 w 864789"/>
                <a:gd name="connsiteY9" fmla="*/ 940158 h 1030310"/>
                <a:gd name="connsiteX10" fmla="*/ 451727 w 864789"/>
                <a:gd name="connsiteY10" fmla="*/ 978794 h 1030310"/>
                <a:gd name="connsiteX11" fmla="*/ 554758 w 864789"/>
                <a:gd name="connsiteY11" fmla="*/ 1017431 h 1030310"/>
                <a:gd name="connsiteX12" fmla="*/ 606274 w 864789"/>
                <a:gd name="connsiteY12" fmla="*/ 1030310 h 1030310"/>
                <a:gd name="connsiteX13" fmla="*/ 838093 w 864789"/>
                <a:gd name="connsiteY13" fmla="*/ 1017431 h 1030310"/>
                <a:gd name="connsiteX14" fmla="*/ 850972 w 864789"/>
                <a:gd name="connsiteY14" fmla="*/ 347730 h 1030310"/>
                <a:gd name="connsiteX15" fmla="*/ 850972 w 864789"/>
                <a:gd name="connsiteY15" fmla="*/ 115910 h 1030310"/>
                <a:gd name="connsiteX16" fmla="*/ 760820 w 864789"/>
                <a:gd name="connsiteY16" fmla="*/ 103031 h 1030310"/>
                <a:gd name="connsiteX17" fmla="*/ 529001 w 864789"/>
                <a:gd name="connsiteY17" fmla="*/ 77273 h 1030310"/>
                <a:gd name="connsiteX18" fmla="*/ 477485 w 864789"/>
                <a:gd name="connsiteY18" fmla="*/ 64394 h 1030310"/>
                <a:gd name="connsiteX19" fmla="*/ 400212 w 864789"/>
                <a:gd name="connsiteY19" fmla="*/ 38637 h 1030310"/>
                <a:gd name="connsiteX20" fmla="*/ 271423 w 864789"/>
                <a:gd name="connsiteY20" fmla="*/ 25758 h 1030310"/>
                <a:gd name="connsiteX21" fmla="*/ 91119 w 864789"/>
                <a:gd name="connsiteY21" fmla="*/ 0 h 103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4789" h="1030310">
                  <a:moveTo>
                    <a:pt x="91119" y="0"/>
                  </a:moveTo>
                  <a:lnTo>
                    <a:pt x="91119" y="0"/>
                  </a:lnTo>
                  <a:cubicBezTo>
                    <a:pt x="86826" y="38637"/>
                    <a:pt x="84631" y="77565"/>
                    <a:pt x="78240" y="115910"/>
                  </a:cubicBezTo>
                  <a:cubicBezTo>
                    <a:pt x="76008" y="129301"/>
                    <a:pt x="69090" y="141493"/>
                    <a:pt x="65361" y="154546"/>
                  </a:cubicBezTo>
                  <a:cubicBezTo>
                    <a:pt x="60498" y="171565"/>
                    <a:pt x="56775" y="188890"/>
                    <a:pt x="52482" y="206062"/>
                  </a:cubicBezTo>
                  <a:cubicBezTo>
                    <a:pt x="44613" y="300493"/>
                    <a:pt x="39117" y="383570"/>
                    <a:pt x="26724" y="476518"/>
                  </a:cubicBezTo>
                  <a:cubicBezTo>
                    <a:pt x="20131" y="525969"/>
                    <a:pt x="10683" y="569608"/>
                    <a:pt x="967" y="618186"/>
                  </a:cubicBezTo>
                  <a:cubicBezTo>
                    <a:pt x="5260" y="716924"/>
                    <a:pt x="-10124" y="818520"/>
                    <a:pt x="13846" y="914400"/>
                  </a:cubicBezTo>
                  <a:cubicBezTo>
                    <a:pt x="19155" y="935636"/>
                    <a:pt x="56570" y="924183"/>
                    <a:pt x="78240" y="927279"/>
                  </a:cubicBezTo>
                  <a:cubicBezTo>
                    <a:pt x="116724" y="932777"/>
                    <a:pt x="155602" y="935130"/>
                    <a:pt x="194150" y="940158"/>
                  </a:cubicBezTo>
                  <a:cubicBezTo>
                    <a:pt x="329642" y="957831"/>
                    <a:pt x="344962" y="961000"/>
                    <a:pt x="451727" y="978794"/>
                  </a:cubicBezTo>
                  <a:cubicBezTo>
                    <a:pt x="486071" y="991673"/>
                    <a:pt x="519961" y="1005832"/>
                    <a:pt x="554758" y="1017431"/>
                  </a:cubicBezTo>
                  <a:cubicBezTo>
                    <a:pt x="571550" y="1023028"/>
                    <a:pt x="588574" y="1030310"/>
                    <a:pt x="606274" y="1030310"/>
                  </a:cubicBezTo>
                  <a:cubicBezTo>
                    <a:pt x="683666" y="1030310"/>
                    <a:pt x="760820" y="1021724"/>
                    <a:pt x="838093" y="1017431"/>
                  </a:cubicBezTo>
                  <a:cubicBezTo>
                    <a:pt x="842386" y="794197"/>
                    <a:pt x="843773" y="570889"/>
                    <a:pt x="850972" y="347730"/>
                  </a:cubicBezTo>
                  <a:cubicBezTo>
                    <a:pt x="851761" y="323258"/>
                    <a:pt x="881664" y="150438"/>
                    <a:pt x="850972" y="115910"/>
                  </a:cubicBezTo>
                  <a:cubicBezTo>
                    <a:pt x="830805" y="93222"/>
                    <a:pt x="790763" y="108022"/>
                    <a:pt x="760820" y="103031"/>
                  </a:cubicBezTo>
                  <a:cubicBezTo>
                    <a:pt x="597235" y="75766"/>
                    <a:pt x="831541" y="100546"/>
                    <a:pt x="529001" y="77273"/>
                  </a:cubicBezTo>
                  <a:cubicBezTo>
                    <a:pt x="511829" y="72980"/>
                    <a:pt x="494439" y="69480"/>
                    <a:pt x="477485" y="64394"/>
                  </a:cubicBezTo>
                  <a:cubicBezTo>
                    <a:pt x="451479" y="56592"/>
                    <a:pt x="427228" y="41339"/>
                    <a:pt x="400212" y="38637"/>
                  </a:cubicBezTo>
                  <a:lnTo>
                    <a:pt x="271423" y="25758"/>
                  </a:lnTo>
                  <a:cubicBezTo>
                    <a:pt x="140066" y="11931"/>
                    <a:pt x="121170" y="4293"/>
                    <a:pt x="91119" y="0"/>
                  </a:cubicBezTo>
                  <a:close/>
                </a:path>
              </a:pathLst>
            </a:custGeom>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659530" y="1690688"/>
            <a:ext cx="5252630" cy="1569660"/>
          </a:xfrm>
          <a:prstGeom prst="rect">
            <a:avLst/>
          </a:prstGeom>
        </p:spPr>
        <p:txBody>
          <a:bodyPr wrap="square">
            <a:spAutoFit/>
          </a:bodyPr>
          <a:lstStyle/>
          <a:p>
            <a:pPr marL="342900" indent="-342900" fontAlgn="base">
              <a:buFont typeface="Arial" panose="020B0604020202020204" pitchFamily="34" charset="0"/>
              <a:buChar char="•"/>
            </a:pPr>
            <a:r>
              <a:rPr lang="en-US" sz="2400" dirty="0"/>
              <a:t>Turn your squiggles and shapes into monsters. You know, eyeballs, teeth, claws, etc. Repeat for all four chambers. </a:t>
            </a:r>
          </a:p>
        </p:txBody>
      </p:sp>
      <mc:AlternateContent xmlns:mc="http://schemas.openxmlformats.org/markup-compatibility/2006">
        <mc:Choice xmlns:p14="http://schemas.microsoft.com/office/powerpoint/2010/main" Requires="p14">
          <p:contentPart p14:bwMode="auto" r:id="rId2">
            <p14:nvContentPartPr>
              <p14:cNvPr id="55" name="Ink 54">
                <a:extLst>
                  <a:ext uri="{FF2B5EF4-FFF2-40B4-BE49-F238E27FC236}">
                    <a16:creationId xmlns:a16="http://schemas.microsoft.com/office/drawing/2014/main" id="{2F56812C-B0FE-4977-A104-05F8034C79FD}"/>
                  </a:ext>
                </a:extLst>
              </p14:cNvPr>
              <p14:cNvContentPartPr/>
              <p14:nvPr/>
            </p14:nvContentPartPr>
            <p14:xfrm>
              <a:off x="8636533" y="739421"/>
              <a:ext cx="1995840" cy="2705760"/>
            </p14:xfrm>
          </p:contentPart>
        </mc:Choice>
        <mc:Fallback>
          <p:pic>
            <p:nvPicPr>
              <p:cNvPr id="55" name="Ink 54">
                <a:extLst>
                  <a:ext uri="{FF2B5EF4-FFF2-40B4-BE49-F238E27FC236}">
                    <a16:creationId xmlns:a16="http://schemas.microsoft.com/office/drawing/2014/main" id="{2F56812C-B0FE-4977-A104-05F8034C79FD}"/>
                  </a:ext>
                </a:extLst>
              </p:cNvPr>
              <p:cNvPicPr/>
              <p:nvPr/>
            </p:nvPicPr>
            <p:blipFill>
              <a:blip r:embed="rId3"/>
              <a:stretch>
                <a:fillRect/>
              </a:stretch>
            </p:blipFill>
            <p:spPr>
              <a:xfrm>
                <a:off x="8627893" y="730780"/>
                <a:ext cx="2013480" cy="2723402"/>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6" name="Ink 55">
                <a:extLst>
                  <a:ext uri="{FF2B5EF4-FFF2-40B4-BE49-F238E27FC236}">
                    <a16:creationId xmlns:a16="http://schemas.microsoft.com/office/drawing/2014/main" id="{AA3D277D-B5CE-4E06-BD68-9E286AA17650}"/>
                  </a:ext>
                </a:extLst>
              </p14:cNvPr>
              <p14:cNvContentPartPr/>
              <p14:nvPr/>
            </p14:nvContentPartPr>
            <p14:xfrm>
              <a:off x="6792253" y="721781"/>
              <a:ext cx="437760" cy="347040"/>
            </p14:xfrm>
          </p:contentPart>
        </mc:Choice>
        <mc:Fallback>
          <p:pic>
            <p:nvPicPr>
              <p:cNvPr id="56" name="Ink 55">
                <a:extLst>
                  <a:ext uri="{FF2B5EF4-FFF2-40B4-BE49-F238E27FC236}">
                    <a16:creationId xmlns:a16="http://schemas.microsoft.com/office/drawing/2014/main" id="{AA3D277D-B5CE-4E06-BD68-9E286AA17650}"/>
                  </a:ext>
                </a:extLst>
              </p:cNvPr>
              <p:cNvPicPr/>
              <p:nvPr/>
            </p:nvPicPr>
            <p:blipFill>
              <a:blip r:embed="rId5"/>
              <a:stretch>
                <a:fillRect/>
              </a:stretch>
            </p:blipFill>
            <p:spPr>
              <a:xfrm>
                <a:off x="6756613" y="686141"/>
                <a:ext cx="509400" cy="418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7" name="Ink 56">
                <a:extLst>
                  <a:ext uri="{FF2B5EF4-FFF2-40B4-BE49-F238E27FC236}">
                    <a16:creationId xmlns:a16="http://schemas.microsoft.com/office/drawing/2014/main" id="{33DE222C-3BA9-4A68-8BC0-E5BB71C2A8FD}"/>
                  </a:ext>
                </a:extLst>
              </p14:cNvPr>
              <p14:cNvContentPartPr/>
              <p14:nvPr/>
            </p14:nvContentPartPr>
            <p14:xfrm>
              <a:off x="7699093" y="1511261"/>
              <a:ext cx="319320" cy="375480"/>
            </p14:xfrm>
          </p:contentPart>
        </mc:Choice>
        <mc:Fallback>
          <p:pic>
            <p:nvPicPr>
              <p:cNvPr id="57" name="Ink 56">
                <a:extLst>
                  <a:ext uri="{FF2B5EF4-FFF2-40B4-BE49-F238E27FC236}">
                    <a16:creationId xmlns:a16="http://schemas.microsoft.com/office/drawing/2014/main" id="{33DE222C-3BA9-4A68-8BC0-E5BB71C2A8FD}"/>
                  </a:ext>
                </a:extLst>
              </p:cNvPr>
              <p:cNvPicPr/>
              <p:nvPr/>
            </p:nvPicPr>
            <p:blipFill>
              <a:blip r:embed="rId7"/>
              <a:stretch>
                <a:fillRect/>
              </a:stretch>
            </p:blipFill>
            <p:spPr>
              <a:xfrm>
                <a:off x="7663453" y="1475261"/>
                <a:ext cx="390960" cy="447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2" name="Ink 61">
                <a:extLst>
                  <a:ext uri="{FF2B5EF4-FFF2-40B4-BE49-F238E27FC236}">
                    <a16:creationId xmlns:a16="http://schemas.microsoft.com/office/drawing/2014/main" id="{66A2AD0C-0ABF-48B7-AF40-61618A2BC67C}"/>
                  </a:ext>
                </a:extLst>
              </p14:cNvPr>
              <p14:cNvContentPartPr/>
              <p14:nvPr/>
            </p14:nvContentPartPr>
            <p14:xfrm>
              <a:off x="7831573" y="856421"/>
              <a:ext cx="272880" cy="361440"/>
            </p14:xfrm>
          </p:contentPart>
        </mc:Choice>
        <mc:Fallback>
          <p:pic>
            <p:nvPicPr>
              <p:cNvPr id="62" name="Ink 61">
                <a:extLst>
                  <a:ext uri="{FF2B5EF4-FFF2-40B4-BE49-F238E27FC236}">
                    <a16:creationId xmlns:a16="http://schemas.microsoft.com/office/drawing/2014/main" id="{66A2AD0C-0ABF-48B7-AF40-61618A2BC67C}"/>
                  </a:ext>
                </a:extLst>
              </p:cNvPr>
              <p:cNvPicPr/>
              <p:nvPr/>
            </p:nvPicPr>
            <p:blipFill>
              <a:blip r:embed="rId9"/>
              <a:stretch>
                <a:fillRect/>
              </a:stretch>
            </p:blipFill>
            <p:spPr>
              <a:xfrm>
                <a:off x="7795933" y="820781"/>
                <a:ext cx="344520" cy="433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1" name="Ink 70">
                <a:extLst>
                  <a:ext uri="{FF2B5EF4-FFF2-40B4-BE49-F238E27FC236}">
                    <a16:creationId xmlns:a16="http://schemas.microsoft.com/office/drawing/2014/main" id="{A183552C-3FD9-488E-841B-2A7B48F7F949}"/>
                  </a:ext>
                </a:extLst>
              </p14:cNvPr>
              <p14:cNvContentPartPr/>
              <p14:nvPr/>
            </p14:nvContentPartPr>
            <p14:xfrm>
              <a:off x="7092853" y="2872781"/>
              <a:ext cx="623520" cy="486720"/>
            </p14:xfrm>
          </p:contentPart>
        </mc:Choice>
        <mc:Fallback>
          <p:pic>
            <p:nvPicPr>
              <p:cNvPr id="71" name="Ink 70">
                <a:extLst>
                  <a:ext uri="{FF2B5EF4-FFF2-40B4-BE49-F238E27FC236}">
                    <a16:creationId xmlns:a16="http://schemas.microsoft.com/office/drawing/2014/main" id="{A183552C-3FD9-488E-841B-2A7B48F7F949}"/>
                  </a:ext>
                </a:extLst>
              </p:cNvPr>
              <p:cNvPicPr/>
              <p:nvPr/>
            </p:nvPicPr>
            <p:blipFill>
              <a:blip r:embed="rId11"/>
              <a:stretch>
                <a:fillRect/>
              </a:stretch>
            </p:blipFill>
            <p:spPr>
              <a:xfrm>
                <a:off x="7057213" y="2837141"/>
                <a:ext cx="695160" cy="558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1" name="Ink 80">
                <a:extLst>
                  <a:ext uri="{FF2B5EF4-FFF2-40B4-BE49-F238E27FC236}">
                    <a16:creationId xmlns:a16="http://schemas.microsoft.com/office/drawing/2014/main" id="{B115D04E-2691-4FDC-9260-42400679F187}"/>
                  </a:ext>
                </a:extLst>
              </p14:cNvPr>
              <p14:cNvContentPartPr/>
              <p14:nvPr/>
            </p14:nvContentPartPr>
            <p14:xfrm>
              <a:off x="6476173" y="1213541"/>
              <a:ext cx="1054800" cy="1222200"/>
            </p14:xfrm>
          </p:contentPart>
        </mc:Choice>
        <mc:Fallback>
          <p:pic>
            <p:nvPicPr>
              <p:cNvPr id="81" name="Ink 80">
                <a:extLst>
                  <a:ext uri="{FF2B5EF4-FFF2-40B4-BE49-F238E27FC236}">
                    <a16:creationId xmlns:a16="http://schemas.microsoft.com/office/drawing/2014/main" id="{B115D04E-2691-4FDC-9260-42400679F187}"/>
                  </a:ext>
                </a:extLst>
              </p:cNvPr>
              <p:cNvPicPr/>
              <p:nvPr/>
            </p:nvPicPr>
            <p:blipFill>
              <a:blip r:embed="rId13"/>
              <a:stretch>
                <a:fillRect/>
              </a:stretch>
            </p:blipFill>
            <p:spPr>
              <a:xfrm>
                <a:off x="6440533" y="1177541"/>
                <a:ext cx="1126440" cy="1293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82" name="Ink 81">
                <a:extLst>
                  <a:ext uri="{FF2B5EF4-FFF2-40B4-BE49-F238E27FC236}">
                    <a16:creationId xmlns:a16="http://schemas.microsoft.com/office/drawing/2014/main" id="{049CD545-112F-4A53-B8C0-A0EC92E32E34}"/>
                  </a:ext>
                </a:extLst>
              </p14:cNvPr>
              <p14:cNvContentPartPr/>
              <p14:nvPr/>
            </p14:nvContentPartPr>
            <p14:xfrm>
              <a:off x="7690453" y="2261861"/>
              <a:ext cx="360" cy="4320"/>
            </p14:xfrm>
          </p:contentPart>
        </mc:Choice>
        <mc:Fallback>
          <p:pic>
            <p:nvPicPr>
              <p:cNvPr id="82" name="Ink 81">
                <a:extLst>
                  <a:ext uri="{FF2B5EF4-FFF2-40B4-BE49-F238E27FC236}">
                    <a16:creationId xmlns:a16="http://schemas.microsoft.com/office/drawing/2014/main" id="{049CD545-112F-4A53-B8C0-A0EC92E32E34}"/>
                  </a:ext>
                </a:extLst>
              </p:cNvPr>
              <p:cNvPicPr/>
              <p:nvPr/>
            </p:nvPicPr>
            <p:blipFill>
              <a:blip r:embed="rId15"/>
              <a:stretch>
                <a:fillRect/>
              </a:stretch>
            </p:blipFill>
            <p:spPr>
              <a:xfrm>
                <a:off x="7654453" y="2225861"/>
                <a:ext cx="720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83" name="Ink 82">
                <a:extLst>
                  <a:ext uri="{FF2B5EF4-FFF2-40B4-BE49-F238E27FC236}">
                    <a16:creationId xmlns:a16="http://schemas.microsoft.com/office/drawing/2014/main" id="{E6A7637F-F6CD-4740-95FD-3A1E66764F6A}"/>
                  </a:ext>
                </a:extLst>
              </p14:cNvPr>
              <p14:cNvContentPartPr/>
              <p14:nvPr/>
            </p14:nvContentPartPr>
            <p14:xfrm>
              <a:off x="7767493" y="2377421"/>
              <a:ext cx="360" cy="17640"/>
            </p14:xfrm>
          </p:contentPart>
        </mc:Choice>
        <mc:Fallback>
          <p:pic>
            <p:nvPicPr>
              <p:cNvPr id="83" name="Ink 82">
                <a:extLst>
                  <a:ext uri="{FF2B5EF4-FFF2-40B4-BE49-F238E27FC236}">
                    <a16:creationId xmlns:a16="http://schemas.microsoft.com/office/drawing/2014/main" id="{E6A7637F-F6CD-4740-95FD-3A1E66764F6A}"/>
                  </a:ext>
                </a:extLst>
              </p:cNvPr>
              <p:cNvPicPr/>
              <p:nvPr/>
            </p:nvPicPr>
            <p:blipFill>
              <a:blip r:embed="rId17"/>
              <a:stretch>
                <a:fillRect/>
              </a:stretch>
            </p:blipFill>
            <p:spPr>
              <a:xfrm>
                <a:off x="7731493" y="2341421"/>
                <a:ext cx="720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84" name="Ink 83">
                <a:extLst>
                  <a:ext uri="{FF2B5EF4-FFF2-40B4-BE49-F238E27FC236}">
                    <a16:creationId xmlns:a16="http://schemas.microsoft.com/office/drawing/2014/main" id="{D53E02A9-D02E-4197-9BC8-C77382A0DA4E}"/>
                  </a:ext>
                </a:extLst>
              </p14:cNvPr>
              <p14:cNvContentPartPr/>
              <p14:nvPr/>
            </p14:nvContentPartPr>
            <p14:xfrm>
              <a:off x="7873333" y="2492621"/>
              <a:ext cx="360" cy="4320"/>
            </p14:xfrm>
          </p:contentPart>
        </mc:Choice>
        <mc:Fallback>
          <p:pic>
            <p:nvPicPr>
              <p:cNvPr id="84" name="Ink 83">
                <a:extLst>
                  <a:ext uri="{FF2B5EF4-FFF2-40B4-BE49-F238E27FC236}">
                    <a16:creationId xmlns:a16="http://schemas.microsoft.com/office/drawing/2014/main" id="{D53E02A9-D02E-4197-9BC8-C77382A0DA4E}"/>
                  </a:ext>
                </a:extLst>
              </p:cNvPr>
              <p:cNvPicPr/>
              <p:nvPr/>
            </p:nvPicPr>
            <p:blipFill>
              <a:blip r:embed="rId15"/>
              <a:stretch>
                <a:fillRect/>
              </a:stretch>
            </p:blipFill>
            <p:spPr>
              <a:xfrm>
                <a:off x="7837333" y="2456981"/>
                <a:ext cx="720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85" name="Ink 84">
                <a:extLst>
                  <a:ext uri="{FF2B5EF4-FFF2-40B4-BE49-F238E27FC236}">
                    <a16:creationId xmlns:a16="http://schemas.microsoft.com/office/drawing/2014/main" id="{B1127FBF-3961-42A9-9797-F6BC3EA70011}"/>
                  </a:ext>
                </a:extLst>
              </p14:cNvPr>
              <p14:cNvContentPartPr/>
              <p14:nvPr/>
            </p14:nvContentPartPr>
            <p14:xfrm>
              <a:off x="7873333" y="2685221"/>
              <a:ext cx="360" cy="4320"/>
            </p14:xfrm>
          </p:contentPart>
        </mc:Choice>
        <mc:Fallback>
          <p:pic>
            <p:nvPicPr>
              <p:cNvPr id="85" name="Ink 84">
                <a:extLst>
                  <a:ext uri="{FF2B5EF4-FFF2-40B4-BE49-F238E27FC236}">
                    <a16:creationId xmlns:a16="http://schemas.microsoft.com/office/drawing/2014/main" id="{B1127FBF-3961-42A9-9797-F6BC3EA70011}"/>
                  </a:ext>
                </a:extLst>
              </p:cNvPr>
              <p:cNvPicPr/>
              <p:nvPr/>
            </p:nvPicPr>
            <p:blipFill>
              <a:blip r:embed="rId15"/>
              <a:stretch>
                <a:fillRect/>
              </a:stretch>
            </p:blipFill>
            <p:spPr>
              <a:xfrm>
                <a:off x="7837333" y="2649581"/>
                <a:ext cx="720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86" name="Ink 85">
                <a:extLst>
                  <a:ext uri="{FF2B5EF4-FFF2-40B4-BE49-F238E27FC236}">
                    <a16:creationId xmlns:a16="http://schemas.microsoft.com/office/drawing/2014/main" id="{C99F0318-697C-4010-87C6-D3B8E0509DA6}"/>
                  </a:ext>
                </a:extLst>
              </p14:cNvPr>
              <p14:cNvContentPartPr/>
              <p14:nvPr/>
            </p14:nvContentPartPr>
            <p14:xfrm>
              <a:off x="7840573" y="2877821"/>
              <a:ext cx="4320" cy="360"/>
            </p14:xfrm>
          </p:contentPart>
        </mc:Choice>
        <mc:Fallback>
          <p:pic>
            <p:nvPicPr>
              <p:cNvPr id="86" name="Ink 85">
                <a:extLst>
                  <a:ext uri="{FF2B5EF4-FFF2-40B4-BE49-F238E27FC236}">
                    <a16:creationId xmlns:a16="http://schemas.microsoft.com/office/drawing/2014/main" id="{C99F0318-697C-4010-87C6-D3B8E0509DA6}"/>
                  </a:ext>
                </a:extLst>
              </p:cNvPr>
              <p:cNvPicPr/>
              <p:nvPr/>
            </p:nvPicPr>
            <p:blipFill>
              <a:blip r:embed="rId21"/>
              <a:stretch>
                <a:fillRect/>
              </a:stretch>
            </p:blipFill>
            <p:spPr>
              <a:xfrm>
                <a:off x="7804933" y="2841821"/>
                <a:ext cx="75960" cy="72000"/>
              </a:xfrm>
              <a:prstGeom prst="rect">
                <a:avLst/>
              </a:prstGeom>
            </p:spPr>
          </p:pic>
        </mc:Fallback>
      </mc:AlternateContent>
      <p:pic>
        <p:nvPicPr>
          <p:cNvPr id="87" name="Picture 86">
            <a:extLst>
              <a:ext uri="{FF2B5EF4-FFF2-40B4-BE49-F238E27FC236}">
                <a16:creationId xmlns:a16="http://schemas.microsoft.com/office/drawing/2014/main" id="{6C5D2AC2-D4D7-43AE-8572-679A86CAADEA}"/>
              </a:ext>
            </a:extLst>
          </p:cNvPr>
          <p:cNvPicPr>
            <a:picLocks noChangeAspect="1"/>
          </p:cNvPicPr>
          <p:nvPr/>
        </p:nvPicPr>
        <p:blipFill rotWithShape="1">
          <a:blip r:embed="rId22" cstate="screen">
            <a:biLevel thresh="75000"/>
            <a:extLst>
              <a:ext uri="{BEBA8EAE-BF5A-486C-A8C5-ECC9F3942E4B}">
                <a14:imgProps xmlns:a14="http://schemas.microsoft.com/office/drawing/2010/main">
                  <a14:imgLayer r:embed="rId23">
                    <a14:imgEffect>
                      <a14:brightnessContrast bright="40000" contrast="-40000"/>
                    </a14:imgEffect>
                  </a14:imgLayer>
                </a14:imgProps>
              </a:ext>
              <a:ext uri="{28A0092B-C50C-407E-A947-70E740481C1C}">
                <a14:useLocalDpi xmlns:a14="http://schemas.microsoft.com/office/drawing/2010/main"/>
              </a:ext>
            </a:extLst>
          </a:blip>
          <a:srcRect/>
          <a:stretch/>
        </p:blipFill>
        <p:spPr>
          <a:xfrm>
            <a:off x="407922" y="515155"/>
            <a:ext cx="860556" cy="950404"/>
          </a:xfrm>
          <a:prstGeom prst="rect">
            <a:avLst/>
          </a:prstGeom>
          <a:effectLst/>
        </p:spPr>
      </p:pic>
    </p:spTree>
    <p:extLst>
      <p:ext uri="{BB962C8B-B14F-4D97-AF65-F5344CB8AC3E}">
        <p14:creationId xmlns:p14="http://schemas.microsoft.com/office/powerpoint/2010/main" val="1321808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F7EDFA-396F-401A-A4E1-3A83971919C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
          <a:stretch/>
        </p:blipFill>
        <p:spPr>
          <a:xfrm>
            <a:off x="6090612" y="10"/>
            <a:ext cx="6101387" cy="6857990"/>
          </a:xfrm>
          <a:prstGeom prst="rect">
            <a:avLst/>
          </a:prstGeom>
          <a:effectLst/>
        </p:spPr>
      </p:pic>
      <p:sp>
        <p:nvSpPr>
          <p:cNvPr id="2" name="Title 1"/>
          <p:cNvSpPr>
            <a:spLocks noGrp="1"/>
          </p:cNvSpPr>
          <p:nvPr>
            <p:ph type="title"/>
          </p:nvPr>
        </p:nvSpPr>
        <p:spPr>
          <a:xfrm>
            <a:off x="1405288" y="629266"/>
            <a:ext cx="4370672" cy="1676603"/>
          </a:xfrm>
        </p:spPr>
        <p:txBody>
          <a:bodyPr>
            <a:normAutofit/>
          </a:bodyPr>
          <a:lstStyle/>
          <a:p>
            <a:r>
              <a:rPr lang="en-US" sz="3700" dirty="0"/>
              <a:t>Name Your Monsters:</a:t>
            </a:r>
            <a:br>
              <a:rPr lang="en-US" sz="3700" dirty="0"/>
            </a:br>
            <a:r>
              <a:rPr lang="en-US" sz="2000" i="1" dirty="0"/>
              <a:t>Is this the horse you fell off of </a:t>
            </a:r>
            <a:br>
              <a:rPr lang="en-US" sz="2000" i="1" dirty="0"/>
            </a:br>
            <a:r>
              <a:rPr lang="en-US" sz="2000" i="1" dirty="0"/>
              <a:t>(or are afraid of?) </a:t>
            </a:r>
            <a:endParaRPr lang="en-US" sz="3700" i="1" dirty="0"/>
          </a:p>
        </p:txBody>
      </p:sp>
      <p:sp>
        <p:nvSpPr>
          <p:cNvPr id="3" name="Text Placeholder 2"/>
          <p:cNvSpPr>
            <a:spLocks noGrp="1"/>
          </p:cNvSpPr>
          <p:nvPr>
            <p:ph type="body" idx="1"/>
          </p:nvPr>
        </p:nvSpPr>
        <p:spPr>
          <a:xfrm>
            <a:off x="648929" y="2659422"/>
            <a:ext cx="5127029" cy="3785419"/>
          </a:xfrm>
        </p:spPr>
        <p:txBody>
          <a:bodyPr>
            <a:normAutofit/>
          </a:bodyPr>
          <a:lstStyle/>
          <a:p>
            <a:pPr fontAlgn="base"/>
            <a:r>
              <a:rPr lang="en-US" sz="1600" dirty="0"/>
              <a:t>Make a list of things that most worry you about the challenge at hand. (For example, when teaching others about LS, there are many initial fears, like being afraid to ask for permission to use LS, if something goes really wrong, offered a weak invitation, have a strong impulse to keep “presenting”, fear of stringing). </a:t>
            </a:r>
          </a:p>
          <a:p>
            <a:pPr fontAlgn="base"/>
            <a:r>
              <a:rPr lang="en-US" sz="1600" dirty="0"/>
              <a:t>Prioritize the 4 most scariest, awfullest, most intimidating things.</a:t>
            </a:r>
          </a:p>
          <a:p>
            <a:pPr fontAlgn="base"/>
            <a:r>
              <a:rPr lang="en-US" sz="1600" dirty="0"/>
              <a:t>Look at that list.  Figure out which monster represents each fear. </a:t>
            </a:r>
          </a:p>
          <a:p>
            <a:pPr fontAlgn="base"/>
            <a:r>
              <a:rPr lang="en-US" sz="1600" dirty="0"/>
              <a:t>Write those fears above those monsters. It's an instant comic and the results are often hilarious. </a:t>
            </a:r>
          </a:p>
          <a:p>
            <a:pPr marL="177800" indent="0" fontAlgn="base">
              <a:buNone/>
            </a:pPr>
            <a:endParaRPr lang="en-US" sz="1600" dirty="0"/>
          </a:p>
          <a:p>
            <a:endParaRPr lang="en-US" sz="1600" dirty="0"/>
          </a:p>
        </p:txBody>
      </p:sp>
      <p:pic>
        <p:nvPicPr>
          <p:cNvPr id="6" name="Picture 5">
            <a:extLst>
              <a:ext uri="{FF2B5EF4-FFF2-40B4-BE49-F238E27FC236}">
                <a16:creationId xmlns:a16="http://schemas.microsoft.com/office/drawing/2014/main" id="{B28DBA4B-AF4C-4020-8503-A2A80238FA51}"/>
              </a:ext>
            </a:extLst>
          </p:cNvPr>
          <p:cNvPicPr>
            <a:picLocks noChangeAspect="1"/>
          </p:cNvPicPr>
          <p:nvPr/>
        </p:nvPicPr>
        <p:blipFill rotWithShape="1">
          <a:blip r:embed="rId3" cstate="screen">
            <a:biLevel thresh="7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p:blipFill>
        <p:spPr>
          <a:xfrm>
            <a:off x="407922" y="515155"/>
            <a:ext cx="860556" cy="950404"/>
          </a:xfrm>
          <a:prstGeom prst="rect">
            <a:avLst/>
          </a:prstGeom>
          <a:effectLst/>
        </p:spPr>
      </p:pic>
    </p:spTree>
    <p:extLst>
      <p:ext uri="{BB962C8B-B14F-4D97-AF65-F5344CB8AC3E}">
        <p14:creationId xmlns:p14="http://schemas.microsoft.com/office/powerpoint/2010/main" val="2096490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3A7C11-3064-4EF6-BB64-2BAFE96BC46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4639056" y="10"/>
            <a:ext cx="7552944" cy="6857990"/>
          </a:xfrm>
          <a:prstGeom prst="rect">
            <a:avLst/>
          </a:prstGeom>
          <a:effectLst/>
        </p:spPr>
      </p:pic>
      <p:sp>
        <p:nvSpPr>
          <p:cNvPr id="2" name="Title 1"/>
          <p:cNvSpPr>
            <a:spLocks noGrp="1"/>
          </p:cNvSpPr>
          <p:nvPr>
            <p:ph type="title"/>
          </p:nvPr>
        </p:nvSpPr>
        <p:spPr>
          <a:xfrm>
            <a:off x="648929" y="629266"/>
            <a:ext cx="3651467" cy="1676603"/>
          </a:xfrm>
        </p:spPr>
        <p:txBody>
          <a:bodyPr>
            <a:normAutofit/>
          </a:bodyPr>
          <a:lstStyle/>
          <a:p>
            <a:r>
              <a:rPr lang="en-US" sz="3700"/>
              <a:t>Address Your Monsters: Options</a:t>
            </a:r>
            <a:endParaRPr lang="en-US" sz="3700" i="1"/>
          </a:p>
        </p:txBody>
      </p:sp>
      <p:sp>
        <p:nvSpPr>
          <p:cNvPr id="3" name="Text Placeholder 2"/>
          <p:cNvSpPr>
            <a:spLocks noGrp="1"/>
          </p:cNvSpPr>
          <p:nvPr>
            <p:ph type="body" idx="1"/>
          </p:nvPr>
        </p:nvSpPr>
        <p:spPr>
          <a:xfrm>
            <a:off x="648931" y="2438400"/>
            <a:ext cx="3651466" cy="3785419"/>
          </a:xfrm>
        </p:spPr>
        <p:txBody>
          <a:bodyPr>
            <a:normAutofit/>
          </a:bodyPr>
          <a:lstStyle/>
          <a:p>
            <a:pPr fontAlgn="base"/>
            <a:r>
              <a:rPr lang="en-US" sz="1800" dirty="0"/>
              <a:t>15% Solution/Troika Consulting</a:t>
            </a:r>
          </a:p>
          <a:p>
            <a:pPr fontAlgn="base"/>
            <a:r>
              <a:rPr lang="en-US" sz="1800" dirty="0"/>
              <a:t>Improv Prototyping</a:t>
            </a:r>
          </a:p>
          <a:p>
            <a:pPr fontAlgn="base"/>
            <a:r>
              <a:rPr lang="en-US" sz="1800" dirty="0"/>
              <a:t>Discovery and Action Dialog</a:t>
            </a:r>
          </a:p>
          <a:p>
            <a:pPr marL="0" indent="0">
              <a:buNone/>
            </a:pPr>
            <a:endParaRPr lang="en-US" sz="1800" dirty="0"/>
          </a:p>
        </p:txBody>
      </p:sp>
    </p:spTree>
    <p:extLst>
      <p:ext uri="{BB962C8B-B14F-4D97-AF65-F5344CB8AC3E}">
        <p14:creationId xmlns:p14="http://schemas.microsoft.com/office/powerpoint/2010/main" val="3724692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pic>
        <p:nvPicPr>
          <p:cNvPr id="934" name="Shape 934"/>
          <p:cNvPicPr preferRelativeResize="0"/>
          <p:nvPr/>
        </p:nvPicPr>
        <p:blipFill rotWithShape="1">
          <a:blip r:embed="rId3">
            <a:alphaModFix/>
          </a:blip>
          <a:srcRect/>
          <a:stretch/>
        </p:blipFill>
        <p:spPr>
          <a:xfrm>
            <a:off x="0" y="0"/>
            <a:ext cx="12301869" cy="6858000"/>
          </a:xfrm>
          <a:prstGeom prst="rect">
            <a:avLst/>
          </a:prstGeom>
          <a:noFill/>
          <a:ln>
            <a:noFill/>
          </a:ln>
        </p:spPr>
      </p:pic>
      <p:sp>
        <p:nvSpPr>
          <p:cNvPr id="935" name="Shape 935"/>
          <p:cNvSpPr txBox="1"/>
          <p:nvPr/>
        </p:nvSpPr>
        <p:spPr>
          <a:xfrm>
            <a:off x="2213811" y="1543050"/>
            <a:ext cx="7920789" cy="3779837"/>
          </a:xfrm>
          <a:prstGeom prst="rect">
            <a:avLst/>
          </a:prstGeom>
          <a:noFill/>
          <a:ln>
            <a:noFill/>
          </a:ln>
        </p:spPr>
        <p:txBody>
          <a:bodyPr lIns="0" tIns="0" rIns="0" bIns="0" anchor="ctr" anchorCtr="0">
            <a:noAutofit/>
          </a:bodyPr>
          <a:lstStyle/>
          <a:p>
            <a:pPr marL="0" marR="0" lvl="0" indent="0" algn="ctr" rtl="0">
              <a:spcBef>
                <a:spcPts val="0"/>
              </a:spcBef>
              <a:buNone/>
            </a:pPr>
            <a:endParaRPr sz="4400" dirty="0">
              <a:solidFill>
                <a:srgbClr val="000000"/>
              </a:solidFill>
              <a:latin typeface="Calibri"/>
              <a:ea typeface="Calibri"/>
              <a:cs typeface="Calibri"/>
              <a:sym typeface="Calibri"/>
            </a:endParaRPr>
          </a:p>
          <a:p>
            <a:pPr marL="0" marR="0" lvl="0" indent="0" algn="l" rtl="0">
              <a:spcBef>
                <a:spcPts val="0"/>
              </a:spcBef>
              <a:buSzPct val="25000"/>
              <a:buNone/>
            </a:pPr>
            <a:r>
              <a:rPr lang="en-US" sz="4000" b="1" dirty="0">
                <a:solidFill>
                  <a:srgbClr val="FFFFFF"/>
                </a:solidFill>
                <a:latin typeface="Calibri"/>
                <a:ea typeface="Calibri"/>
                <a:cs typeface="Calibri"/>
                <a:sym typeface="Calibri"/>
              </a:rPr>
              <a:t>Noticing and using the influence, </a:t>
            </a:r>
            <a:br>
              <a:rPr lang="en-US" sz="4000" b="1" dirty="0">
                <a:solidFill>
                  <a:srgbClr val="FFFFFF"/>
                </a:solidFill>
                <a:latin typeface="Calibri"/>
                <a:ea typeface="Calibri"/>
                <a:cs typeface="Calibri"/>
                <a:sym typeface="Calibri"/>
              </a:rPr>
            </a:br>
            <a:r>
              <a:rPr lang="en-US" sz="4000" b="1" dirty="0">
                <a:solidFill>
                  <a:srgbClr val="FFFFFF"/>
                </a:solidFill>
                <a:latin typeface="Calibri"/>
                <a:ea typeface="Calibri"/>
                <a:cs typeface="Calibri"/>
                <a:sym typeface="Calibri"/>
              </a:rPr>
              <a:t>discretion and power individuals </a:t>
            </a:r>
            <a:br>
              <a:rPr lang="en-US" sz="4000" b="1" dirty="0">
                <a:solidFill>
                  <a:srgbClr val="FFFFFF"/>
                </a:solidFill>
                <a:latin typeface="Calibri"/>
                <a:ea typeface="Calibri"/>
                <a:cs typeface="Calibri"/>
                <a:sym typeface="Calibri"/>
              </a:rPr>
            </a:br>
            <a:r>
              <a:rPr lang="en-US" sz="4000" b="1" dirty="0">
                <a:solidFill>
                  <a:srgbClr val="FFFFFF"/>
                </a:solidFill>
                <a:latin typeface="Calibri"/>
                <a:ea typeface="Calibri"/>
                <a:cs typeface="Calibri"/>
                <a:sym typeface="Calibri"/>
              </a:rPr>
              <a:t>have right now.</a:t>
            </a:r>
          </a:p>
          <a:p>
            <a:pPr marL="0" marR="0" lvl="0" indent="0" algn="l" rtl="0">
              <a:spcBef>
                <a:spcPts val="0"/>
              </a:spcBef>
              <a:buSzPct val="25000"/>
              <a:buNone/>
            </a:pPr>
            <a:r>
              <a:rPr lang="en-US" sz="4000" b="1" dirty="0">
                <a:solidFill>
                  <a:srgbClr val="FFFFFF"/>
                </a:solidFill>
                <a:latin typeface="Calibri"/>
                <a:ea typeface="Calibri"/>
                <a:cs typeface="Calibri"/>
                <a:sym typeface="Calibri"/>
              </a:rPr>
              <a:t>				 – Keith McCandless</a:t>
            </a:r>
          </a:p>
        </p:txBody>
      </p:sp>
      <p:sp>
        <p:nvSpPr>
          <p:cNvPr id="936" name="Shape 936"/>
          <p:cNvSpPr/>
          <p:nvPr/>
        </p:nvSpPr>
        <p:spPr>
          <a:xfrm>
            <a:off x="1981200" y="609600"/>
            <a:ext cx="6207125" cy="110807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6600" b="1">
                <a:solidFill>
                  <a:schemeClr val="lt1"/>
                </a:solidFill>
                <a:latin typeface="Calibri"/>
                <a:ea typeface="Calibri"/>
                <a:cs typeface="Calibri"/>
                <a:sym typeface="Calibri"/>
              </a:rPr>
              <a:t>The 15% solution</a:t>
            </a:r>
          </a:p>
        </p:txBody>
      </p:sp>
      <p:sp>
        <p:nvSpPr>
          <p:cNvPr id="937" name="Shape 937"/>
          <p:cNvSpPr txBox="1">
            <a:spLocks noGrp="1"/>
          </p:cNvSpPr>
          <p:nvPr>
            <p:ph type="sldNum" idx="12"/>
          </p:nvPr>
        </p:nvSpPr>
        <p:spPr>
          <a:xfrm>
            <a:off x="8610600" y="6356350"/>
            <a:ext cx="2743199" cy="365125"/>
          </a:xfrm>
          <a:prstGeom prst="rect">
            <a:avLst/>
          </a:prstGeom>
          <a:noFill/>
          <a:ln>
            <a:noFill/>
          </a:ln>
        </p:spPr>
        <p:txBody>
          <a:bodyPr lIns="91425" tIns="45700" rIns="91425" bIns="45700" anchor="ctr" anchorCtr="0">
            <a:noAutofit/>
          </a:bodyPr>
          <a:lstStyle/>
          <a:p>
            <a:pPr marL="0" marR="0" lvl="0" indent="0" algn="r" rtl="0">
              <a:spcBef>
                <a:spcPts val="0"/>
              </a:spcBef>
              <a:buClr>
                <a:srgbClr val="898989"/>
              </a:buClr>
              <a:buSzPct val="25000"/>
              <a:buFont typeface="Arial"/>
              <a:buNone/>
            </a:pPr>
            <a:fld id="{00000000-1234-1234-1234-123412341234}" type="slidenum">
              <a:rPr lang="en-US" sz="1200">
                <a:solidFill>
                  <a:srgbClr val="898989"/>
                </a:solidFill>
                <a:latin typeface="Calibri"/>
                <a:ea typeface="Calibri"/>
                <a:cs typeface="Calibri"/>
                <a:sym typeface="Calibri"/>
              </a:rPr>
              <a:t>8</a:t>
            </a:fld>
            <a:endParaRPr lang="en-US" sz="1200">
              <a:solidFill>
                <a:srgbClr val="898989"/>
              </a:solidFill>
              <a:latin typeface="Calibri"/>
              <a:ea typeface="Calibri"/>
              <a:cs typeface="Calibri"/>
              <a:sym typeface="Calibri"/>
            </a:endParaRPr>
          </a:p>
        </p:txBody>
      </p:sp>
      <p:sp>
        <p:nvSpPr>
          <p:cNvPr id="938" name="Shape 938"/>
          <p:cNvSpPr/>
          <p:nvPr/>
        </p:nvSpPr>
        <p:spPr>
          <a:xfrm>
            <a:off x="1752600" y="6235700"/>
            <a:ext cx="7086600" cy="369888"/>
          </a:xfrm>
          <a:prstGeom prst="rect">
            <a:avLst/>
          </a:prstGeom>
          <a:noFill/>
          <a:ln>
            <a:noFill/>
          </a:ln>
        </p:spPr>
        <p:txBody>
          <a:bodyPr lIns="91425" tIns="45700" rIns="91425" bIns="45700" anchor="t" anchorCtr="0">
            <a:noAutofit/>
          </a:bodyPr>
          <a:lstStyle/>
          <a:p>
            <a:pPr marL="0" marR="0" lvl="0" indent="0" algn="l" rtl="0">
              <a:spcBef>
                <a:spcPts val="0"/>
              </a:spcBef>
              <a:buClr>
                <a:schemeClr val="lt1"/>
              </a:buClr>
              <a:buSzPct val="25000"/>
              <a:buFont typeface="Arial"/>
              <a:buNone/>
            </a:pPr>
            <a:r>
              <a:rPr lang="en-US" sz="1800">
                <a:solidFill>
                  <a:schemeClr val="lt1"/>
                </a:solidFill>
                <a:latin typeface="Arial"/>
                <a:ea typeface="Arial"/>
                <a:cs typeface="Arial"/>
                <a:sym typeface="Arial"/>
              </a:rPr>
              <a:t>http://www.liberatingstructures.com/7-15-solutions/</a:t>
            </a:r>
          </a:p>
        </p:txBody>
      </p:sp>
      <p:pic>
        <p:nvPicPr>
          <p:cNvPr id="939" name="Shape 939"/>
          <p:cNvPicPr preferRelativeResize="0"/>
          <p:nvPr/>
        </p:nvPicPr>
        <p:blipFill rotWithShape="1">
          <a:blip r:embed="rId4">
            <a:alphaModFix/>
          </a:blip>
          <a:srcRect/>
          <a:stretch/>
        </p:blipFill>
        <p:spPr>
          <a:xfrm>
            <a:off x="333322" y="820737"/>
            <a:ext cx="1244045" cy="1227002"/>
          </a:xfrm>
          <a:prstGeom prst="rect">
            <a:avLst/>
          </a:prstGeom>
          <a:noFill/>
          <a:ln>
            <a:noFill/>
          </a:ln>
        </p:spPr>
      </p:pic>
    </p:spTree>
    <p:extLst>
      <p:ext uri="{BB962C8B-B14F-4D97-AF65-F5344CB8AC3E}">
        <p14:creationId xmlns:p14="http://schemas.microsoft.com/office/powerpoint/2010/main" val="1517743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sp>
        <p:nvSpPr>
          <p:cNvPr id="2" name="Title 1"/>
          <p:cNvSpPr>
            <a:spLocks noGrp="1"/>
          </p:cNvSpPr>
          <p:nvPr>
            <p:ph type="title"/>
          </p:nvPr>
        </p:nvSpPr>
        <p:spPr>
          <a:xfrm>
            <a:off x="2546252" y="365125"/>
            <a:ext cx="8807547" cy="1325562"/>
          </a:xfrm>
        </p:spPr>
        <p:txBody>
          <a:bodyPr/>
          <a:lstStyle/>
          <a:p>
            <a:r>
              <a:rPr lang="en-US" dirty="0"/>
              <a:t>15% Insights on Our Monsters</a:t>
            </a:r>
          </a:p>
        </p:txBody>
      </p:sp>
      <p:sp>
        <p:nvSpPr>
          <p:cNvPr id="3" name="Text Placeholder 2"/>
          <p:cNvSpPr>
            <a:spLocks noGrp="1"/>
          </p:cNvSpPr>
          <p:nvPr>
            <p:ph type="body" idx="1"/>
          </p:nvPr>
        </p:nvSpPr>
        <p:spPr/>
        <p:txBody>
          <a:bodyPr/>
          <a:lstStyle/>
          <a:p>
            <a:r>
              <a:rPr lang="en-US" dirty="0"/>
              <a:t>Always there for the asking (and taking)</a:t>
            </a:r>
          </a:p>
          <a:p>
            <a:r>
              <a:rPr lang="en-US" dirty="0"/>
              <a:t>Most unused or unnoticed source of influence</a:t>
            </a:r>
          </a:p>
          <a:p>
            <a:r>
              <a:rPr lang="en-US" dirty="0"/>
              <a:t>BIG things may emerge via Butterfly effect</a:t>
            </a:r>
          </a:p>
          <a:p>
            <a:r>
              <a:rPr lang="en-US" dirty="0"/>
              <a:t>Reinventing the wheel is OK</a:t>
            </a:r>
          </a:p>
          <a:p>
            <a:r>
              <a:rPr lang="en-US" dirty="0"/>
              <a:t>Each 15% solution adds to your understanding of what is possible</a:t>
            </a:r>
          </a:p>
          <a:p>
            <a:r>
              <a:rPr lang="en-US" dirty="0"/>
              <a:t>Clear, common purpose and boundaries generate coherence among many solutions</a:t>
            </a:r>
          </a:p>
          <a:p>
            <a:r>
              <a:rPr lang="en-US" dirty="0"/>
              <a:t>Energizing, motivating and liberating</a:t>
            </a:r>
          </a:p>
        </p:txBody>
      </p:sp>
      <p:pic>
        <p:nvPicPr>
          <p:cNvPr id="6" name="Shape 939"/>
          <p:cNvPicPr preferRelativeResize="0"/>
          <p:nvPr/>
        </p:nvPicPr>
        <p:blipFill rotWithShape="1">
          <a:blip r:embed="rId3">
            <a:alphaModFix/>
          </a:blip>
          <a:srcRect/>
          <a:stretch/>
        </p:blipFill>
        <p:spPr>
          <a:xfrm>
            <a:off x="1008571" y="414405"/>
            <a:ext cx="1244045" cy="1227002"/>
          </a:xfrm>
          <a:prstGeom prst="rect">
            <a:avLst/>
          </a:prstGeom>
          <a:noFill/>
          <a:ln>
            <a:noFill/>
          </a:ln>
        </p:spPr>
      </p:pic>
    </p:spTree>
    <p:extLst>
      <p:ext uri="{BB962C8B-B14F-4D97-AF65-F5344CB8AC3E}">
        <p14:creationId xmlns:p14="http://schemas.microsoft.com/office/powerpoint/2010/main" val="2039036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1482</TotalTime>
  <Words>2278</Words>
  <Application>Microsoft Office PowerPoint</Application>
  <PresentationFormat>Widescreen</PresentationFormat>
  <Paragraphs>574</Paragraphs>
  <Slides>30</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MS PGothic</vt:lpstr>
      <vt:lpstr>MS PGothic</vt:lpstr>
      <vt:lpstr>游ゴシック</vt:lpstr>
      <vt:lpstr>Arial</vt:lpstr>
      <vt:lpstr>Calibri</vt:lpstr>
      <vt:lpstr>Calibri Light</vt:lpstr>
      <vt:lpstr>Palatino</vt:lpstr>
      <vt:lpstr>Times New Roman</vt:lpstr>
      <vt:lpstr>Wingdings</vt:lpstr>
      <vt:lpstr>Office Theme</vt:lpstr>
      <vt:lpstr>Drawing Monsters –  15% Solutions –  Troika Consulting -  Improv Prototyping –  Discovery and Action Dialog What, So What, Now What? </vt:lpstr>
      <vt:lpstr>“Um, I’m not so sure about …” Drawing Monsters (a punctuation)</vt:lpstr>
      <vt:lpstr>Drawing Monsters</vt:lpstr>
      <vt:lpstr>Drawing Monsters</vt:lpstr>
      <vt:lpstr>Drawing Monsters</vt:lpstr>
      <vt:lpstr>Name Your Monsters: Is this the horse you fell off of  (or are afraid of?) </vt:lpstr>
      <vt:lpstr>Address Your Monsters: Options</vt:lpstr>
      <vt:lpstr>PowerPoint Presentation</vt:lpstr>
      <vt:lpstr>15% Insights on Our Monsters</vt:lpstr>
      <vt:lpstr>15% Solutions (With Troika) </vt:lpstr>
      <vt:lpstr>Troika Consulting</vt:lpstr>
      <vt:lpstr>Troika Consulting Get practical and imaginative help from colleagues immediately</vt:lpstr>
      <vt:lpstr>Troika Consulting (building off of 15% Solutions)</vt:lpstr>
      <vt:lpstr>Improv Prototyping</vt:lpstr>
      <vt:lpstr>Improv Prototyping: Setting the Stage</vt:lpstr>
      <vt:lpstr>Rules for the Players/Directors</vt:lpstr>
      <vt:lpstr>Improv Prototyping </vt:lpstr>
      <vt:lpstr>Discovery &amp; Action Dialog</vt:lpstr>
      <vt:lpstr>Designing our future(s) with Discovery and action dialog</vt:lpstr>
      <vt:lpstr>Discovery and Action Dialogue Discover, spark and unleash local solutions to chronic problems</vt:lpstr>
      <vt:lpstr>PowerPoint Presentation</vt:lpstr>
      <vt:lpstr>Core Questions &amp; Their Purpose</vt:lpstr>
      <vt:lpstr>Facilitation Tips</vt:lpstr>
      <vt:lpstr>PowerPoint Presentation</vt:lpstr>
      <vt:lpstr>Debrief</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Monsters/Improv Prototyping for Fisher</dc:title>
  <dc:creator>Nancy White</dc:creator>
  <cp:lastModifiedBy>Nancy White</cp:lastModifiedBy>
  <cp:revision>10</cp:revision>
  <dcterms:created xsi:type="dcterms:W3CDTF">2017-03-03T00:15:44Z</dcterms:created>
  <dcterms:modified xsi:type="dcterms:W3CDTF">2018-01-25T16:00:45Z</dcterms:modified>
</cp:coreProperties>
</file>